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3"/>
  </p:notesMasterIdLst>
  <p:handoutMasterIdLst>
    <p:handoutMasterId r:id="rId54"/>
  </p:handoutMasterIdLst>
  <p:sldIdLst>
    <p:sldId id="257" r:id="rId2"/>
    <p:sldId id="315" r:id="rId3"/>
    <p:sldId id="335" r:id="rId4"/>
    <p:sldId id="326" r:id="rId5"/>
    <p:sldId id="336" r:id="rId6"/>
    <p:sldId id="382" r:id="rId7"/>
    <p:sldId id="384" r:id="rId8"/>
    <p:sldId id="330" r:id="rId9"/>
    <p:sldId id="337" r:id="rId10"/>
    <p:sldId id="338" r:id="rId11"/>
    <p:sldId id="339" r:id="rId12"/>
    <p:sldId id="340" r:id="rId13"/>
    <p:sldId id="341" r:id="rId14"/>
    <p:sldId id="342" r:id="rId15"/>
    <p:sldId id="343" r:id="rId16"/>
    <p:sldId id="344" r:id="rId17"/>
    <p:sldId id="346" r:id="rId18"/>
    <p:sldId id="345" r:id="rId19"/>
    <p:sldId id="347" r:id="rId20"/>
    <p:sldId id="348" r:id="rId21"/>
    <p:sldId id="370" r:id="rId22"/>
    <p:sldId id="375" r:id="rId23"/>
    <p:sldId id="374" r:id="rId24"/>
    <p:sldId id="373" r:id="rId25"/>
    <p:sldId id="369" r:id="rId26"/>
    <p:sldId id="368" r:id="rId27"/>
    <p:sldId id="367" r:id="rId28"/>
    <p:sldId id="366" r:id="rId29"/>
    <p:sldId id="365" r:id="rId30"/>
    <p:sldId id="364" r:id="rId31"/>
    <p:sldId id="363" r:id="rId32"/>
    <p:sldId id="362" r:id="rId33"/>
    <p:sldId id="361" r:id="rId34"/>
    <p:sldId id="360" r:id="rId35"/>
    <p:sldId id="359" r:id="rId36"/>
    <p:sldId id="358" r:id="rId37"/>
    <p:sldId id="357" r:id="rId38"/>
    <p:sldId id="356" r:id="rId39"/>
    <p:sldId id="349" r:id="rId40"/>
    <p:sldId id="355" r:id="rId41"/>
    <p:sldId id="354" r:id="rId42"/>
    <p:sldId id="353" r:id="rId43"/>
    <p:sldId id="352" r:id="rId44"/>
    <p:sldId id="351" r:id="rId45"/>
    <p:sldId id="350" r:id="rId46"/>
    <p:sldId id="376" r:id="rId47"/>
    <p:sldId id="377" r:id="rId48"/>
    <p:sldId id="378" r:id="rId49"/>
    <p:sldId id="379" r:id="rId50"/>
    <p:sldId id="380" r:id="rId51"/>
    <p:sldId id="334" r:id="rId52"/>
  </p:sldIdLst>
  <p:sldSz cx="12801600" cy="9601200" type="A3"/>
  <p:notesSz cx="6797675" cy="9928225"/>
  <p:defaultTextStyle>
    <a:defPPr>
      <a:defRPr lang="ru-RU"/>
    </a:defPPr>
    <a:lvl1pPr marL="0" algn="l" defTabSz="1280006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1pPr>
    <a:lvl2pPr marL="640003" algn="l" defTabSz="1280006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2pPr>
    <a:lvl3pPr marL="1280006" algn="l" defTabSz="1280006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3pPr>
    <a:lvl4pPr marL="1920009" algn="l" defTabSz="1280006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4pPr>
    <a:lvl5pPr marL="2560013" algn="l" defTabSz="1280006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5pPr>
    <a:lvl6pPr marL="3200016" algn="l" defTabSz="1280006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6pPr>
    <a:lvl7pPr marL="3840019" algn="l" defTabSz="1280006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7pPr>
    <a:lvl8pPr marL="4480022" algn="l" defTabSz="1280006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8pPr>
    <a:lvl9pPr marL="5120025" algn="l" defTabSz="1280006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024">
          <p15:clr>
            <a:srgbClr val="A4A3A4"/>
          </p15:clr>
        </p15:guide>
        <p15:guide id="2" pos="40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FFE5C"/>
    <a:srgbClr val="83C937"/>
    <a:srgbClr val="3498DB"/>
    <a:srgbClr val="FFFFFF"/>
    <a:srgbClr val="DDE7F3"/>
    <a:srgbClr val="F0F0F0"/>
    <a:srgbClr val="C4D6EB"/>
    <a:srgbClr val="C9C9C9"/>
    <a:srgbClr val="D9D9D9"/>
    <a:srgbClr val="7CA3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6E25E649-3F16-4E02-A733-19D2CDBF48F0}" styleName="Средний стиль 3 - акцент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Средний стиль 3 - 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390" autoAdjust="0"/>
    <p:restoredTop sz="94076" autoAdjust="0"/>
  </p:normalViewPr>
  <p:slideViewPr>
    <p:cSldViewPr snapToGrid="0">
      <p:cViewPr varScale="1">
        <p:scale>
          <a:sx n="77" d="100"/>
          <a:sy n="77" d="100"/>
        </p:scale>
        <p:origin x="1974" y="114"/>
      </p:cViewPr>
      <p:guideLst>
        <p:guide orient="horz" pos="3024"/>
        <p:guide pos="403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6400" cy="496967"/>
          </a:xfrm>
          <a:prstGeom prst="rect">
            <a:avLst/>
          </a:prstGeom>
        </p:spPr>
        <p:txBody>
          <a:bodyPr vert="horz" lIns="91437" tIns="45719" rIns="91437" bIns="45719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90" y="0"/>
            <a:ext cx="2946400" cy="496967"/>
          </a:xfrm>
          <a:prstGeom prst="rect">
            <a:avLst/>
          </a:prstGeom>
        </p:spPr>
        <p:txBody>
          <a:bodyPr vert="horz" lIns="91437" tIns="45719" rIns="91437" bIns="45719" rtlCol="0"/>
          <a:lstStyle>
            <a:lvl1pPr algn="r">
              <a:defRPr sz="1200"/>
            </a:lvl1pPr>
          </a:lstStyle>
          <a:p>
            <a:fld id="{DAA4F1FB-9621-4E55-960B-6E5666E8F1C6}" type="datetimeFigureOut">
              <a:rPr lang="ru-RU" smtClean="0"/>
              <a:pPr/>
              <a:t>25.06.2020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" y="9429672"/>
            <a:ext cx="2946400" cy="496966"/>
          </a:xfrm>
          <a:prstGeom prst="rect">
            <a:avLst/>
          </a:prstGeom>
        </p:spPr>
        <p:txBody>
          <a:bodyPr vert="horz" lIns="91437" tIns="45719" rIns="91437" bIns="45719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90" y="9429672"/>
            <a:ext cx="2946400" cy="496966"/>
          </a:xfrm>
          <a:prstGeom prst="rect">
            <a:avLst/>
          </a:prstGeom>
        </p:spPr>
        <p:txBody>
          <a:bodyPr vert="horz" lIns="91437" tIns="45719" rIns="91437" bIns="45719" rtlCol="0" anchor="b"/>
          <a:lstStyle>
            <a:lvl1pPr algn="r">
              <a:defRPr sz="1200"/>
            </a:lvl1pPr>
          </a:lstStyle>
          <a:p>
            <a:fld id="{C738F9EE-21CB-436D-9F0D-5A5F89008D4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596524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2"/>
          </a:xfrm>
          <a:prstGeom prst="rect">
            <a:avLst/>
          </a:prstGeom>
        </p:spPr>
        <p:txBody>
          <a:bodyPr vert="horz" lIns="95556" tIns="47777" rIns="95556" bIns="47777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6412"/>
          </a:xfrm>
          <a:prstGeom prst="rect">
            <a:avLst/>
          </a:prstGeom>
        </p:spPr>
        <p:txBody>
          <a:bodyPr vert="horz" lIns="95556" tIns="47777" rIns="95556" bIns="47777" rtlCol="0"/>
          <a:lstStyle>
            <a:lvl1pPr algn="r">
              <a:defRPr sz="1200"/>
            </a:lvl1pPr>
          </a:lstStyle>
          <a:p>
            <a:fld id="{C419B68F-5F92-45E0-8279-67C3FF3113A2}" type="datetimeFigureOut">
              <a:rPr lang="ru-RU" smtClean="0"/>
              <a:pPr/>
              <a:t>25.06.2020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556" tIns="47777" rIns="95556" bIns="47777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9" y="4715909"/>
            <a:ext cx="5438139" cy="4467702"/>
          </a:xfrm>
          <a:prstGeom prst="rect">
            <a:avLst/>
          </a:prstGeom>
        </p:spPr>
        <p:txBody>
          <a:bodyPr vert="horz" lIns="95556" tIns="47777" rIns="95556" bIns="47777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2"/>
          </a:xfrm>
          <a:prstGeom prst="rect">
            <a:avLst/>
          </a:prstGeom>
        </p:spPr>
        <p:txBody>
          <a:bodyPr vert="horz" lIns="95556" tIns="47777" rIns="95556" bIns="47777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4" y="9430091"/>
            <a:ext cx="2945659" cy="496412"/>
          </a:xfrm>
          <a:prstGeom prst="rect">
            <a:avLst/>
          </a:prstGeom>
        </p:spPr>
        <p:txBody>
          <a:bodyPr vert="horz" lIns="95556" tIns="47777" rIns="95556" bIns="47777" rtlCol="0" anchor="b"/>
          <a:lstStyle>
            <a:lvl1pPr algn="r">
              <a:defRPr sz="1200"/>
            </a:lvl1pPr>
          </a:lstStyle>
          <a:p>
            <a:fld id="{9E10E37C-2098-44D4-A761-9AAE14A9480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325489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29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57145" algn="l" defTabSz="91429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14290" algn="l" defTabSz="91429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371436" algn="l" defTabSz="91429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828581" algn="l" defTabSz="91429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285725" algn="l" defTabSz="91429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742870" algn="l" defTabSz="91429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200016" algn="l" defTabSz="91429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657161" algn="l" defTabSz="91429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10E37C-2098-44D4-A761-9AAE14A94808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9605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0E37C-2098-44D4-A761-9AAE14A94808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39113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0E37C-2098-44D4-A761-9AAE14A94808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39113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0E37C-2098-44D4-A761-9AAE14A94808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39113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0E37C-2098-44D4-A761-9AAE14A94808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39113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0E37C-2098-44D4-A761-9AAE14A94808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39113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0E37C-2098-44D4-A761-9AAE14A94808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39113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0E37C-2098-44D4-A761-9AAE14A94808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39113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0E37C-2098-44D4-A761-9AAE14A94808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39113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0E37C-2098-44D4-A761-9AAE14A94808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39113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0E37C-2098-44D4-A761-9AAE14A94808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39113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0E37C-2098-44D4-A761-9AAE14A94808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391137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0E37C-2098-44D4-A761-9AAE14A94808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391137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0E37C-2098-44D4-A761-9AAE14A94808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391137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0E37C-2098-44D4-A761-9AAE14A94808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391137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0E37C-2098-44D4-A761-9AAE14A94808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391137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0E37C-2098-44D4-A761-9AAE14A94808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391137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0E37C-2098-44D4-A761-9AAE14A94808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391137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0E37C-2098-44D4-A761-9AAE14A94808}" type="slidenum">
              <a:rPr lang="ru-RU" smtClean="0"/>
              <a:pPr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391137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0E37C-2098-44D4-A761-9AAE14A94808}" type="slidenum">
              <a:rPr lang="ru-RU" smtClean="0"/>
              <a:pPr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391137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0E37C-2098-44D4-A761-9AAE14A94808}" type="slidenum">
              <a:rPr lang="ru-RU" smtClean="0"/>
              <a:pPr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391137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0E37C-2098-44D4-A761-9AAE14A94808}" type="slidenum">
              <a:rPr lang="ru-RU" smtClean="0"/>
              <a:pPr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39113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0E37C-2098-44D4-A761-9AAE14A94808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391137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0E37C-2098-44D4-A761-9AAE14A94808}" type="slidenum">
              <a:rPr lang="ru-RU" smtClean="0"/>
              <a:pPr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391137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0E37C-2098-44D4-A761-9AAE14A94808}" type="slidenum">
              <a:rPr lang="ru-RU" smtClean="0"/>
              <a:pPr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391137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0E37C-2098-44D4-A761-9AAE14A94808}" type="slidenum">
              <a:rPr lang="ru-RU" smtClean="0"/>
              <a:pPr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391137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0E37C-2098-44D4-A761-9AAE14A94808}" type="slidenum">
              <a:rPr lang="ru-RU" smtClean="0"/>
              <a:pPr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391137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0E37C-2098-44D4-A761-9AAE14A94808}" type="slidenum">
              <a:rPr lang="ru-RU" smtClean="0"/>
              <a:pPr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391137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0E37C-2098-44D4-A761-9AAE14A94808}" type="slidenum">
              <a:rPr lang="ru-RU" smtClean="0"/>
              <a:pPr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391137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0E37C-2098-44D4-A761-9AAE14A94808}" type="slidenum">
              <a:rPr lang="ru-RU" smtClean="0"/>
              <a:pPr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391137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0E37C-2098-44D4-A761-9AAE14A94808}" type="slidenum">
              <a:rPr lang="ru-RU" smtClean="0"/>
              <a:pPr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391137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0E37C-2098-44D4-A761-9AAE14A94808}" type="slidenum">
              <a:rPr lang="ru-RU" smtClean="0"/>
              <a:pPr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391137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0E37C-2098-44D4-A761-9AAE14A94808}" type="slidenum">
              <a:rPr lang="ru-RU" smtClean="0"/>
              <a:pPr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39113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0E37C-2098-44D4-A761-9AAE14A94808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391137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0E37C-2098-44D4-A761-9AAE14A94808}" type="slidenum">
              <a:rPr lang="ru-RU" smtClean="0"/>
              <a:pPr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391137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0E37C-2098-44D4-A761-9AAE14A94808}" type="slidenum">
              <a:rPr lang="ru-RU" smtClean="0"/>
              <a:pPr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391137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0E37C-2098-44D4-A761-9AAE14A94808}" type="slidenum">
              <a:rPr lang="ru-RU" smtClean="0"/>
              <a:pPr/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391137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0E37C-2098-44D4-A761-9AAE14A94808}" type="slidenum">
              <a:rPr lang="ru-RU" smtClean="0"/>
              <a:pPr/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391137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0E37C-2098-44D4-A761-9AAE14A94808}" type="slidenum">
              <a:rPr lang="ru-RU" smtClean="0"/>
              <a:pPr/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391137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0E37C-2098-44D4-A761-9AAE14A94808}" type="slidenum">
              <a:rPr lang="ru-RU" smtClean="0"/>
              <a:pPr/>
              <a:t>45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391137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0E37C-2098-44D4-A761-9AAE14A94808}" type="slidenum">
              <a:rPr lang="ru-RU" smtClean="0"/>
              <a:pPr/>
              <a:t>46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391137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0E37C-2098-44D4-A761-9AAE14A94808}" type="slidenum">
              <a:rPr lang="ru-RU" smtClean="0"/>
              <a:pPr/>
              <a:t>47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391137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0E37C-2098-44D4-A761-9AAE14A94808}" type="slidenum">
              <a:rPr lang="ru-RU" smtClean="0"/>
              <a:pPr/>
              <a:t>48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391137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0E37C-2098-44D4-A761-9AAE14A94808}" type="slidenum">
              <a:rPr lang="ru-RU" smtClean="0"/>
              <a:pPr/>
              <a:t>49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39113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0E37C-2098-44D4-A761-9AAE14A94808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391137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0E37C-2098-44D4-A761-9AAE14A94808}" type="slidenum">
              <a:rPr lang="ru-RU" smtClean="0"/>
              <a:pPr/>
              <a:t>50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391137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10E37C-2098-44D4-A761-9AAE14A94808}" type="slidenum">
              <a:rPr lang="ru-RU" smtClean="0"/>
              <a:pPr/>
              <a:t>51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9605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0E37C-2098-44D4-A761-9AAE14A94808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39113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0E37C-2098-44D4-A761-9AAE14A94808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39113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0E37C-2098-44D4-A761-9AAE14A94808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39113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0E37C-2098-44D4-A761-9AAE14A94808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39113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B01B9F-D00E-314C-8291-F85B4724EA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00200" y="1571625"/>
            <a:ext cx="9601200" cy="3341688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32309C0-C27E-AE40-A9ED-00E992D658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00200" y="5043488"/>
            <a:ext cx="9601200" cy="231775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45" indent="0" algn="ctr">
              <a:buNone/>
              <a:defRPr sz="2000"/>
            </a:lvl2pPr>
            <a:lvl3pPr marL="914290" indent="0" algn="ctr">
              <a:buNone/>
              <a:defRPr sz="1800"/>
            </a:lvl3pPr>
            <a:lvl4pPr marL="1371436" indent="0" algn="ctr">
              <a:buNone/>
              <a:defRPr sz="1500"/>
            </a:lvl4pPr>
            <a:lvl5pPr marL="1828581" indent="0" algn="ctr">
              <a:buNone/>
              <a:defRPr sz="1500"/>
            </a:lvl5pPr>
            <a:lvl6pPr marL="2285725" indent="0" algn="ctr">
              <a:buNone/>
              <a:defRPr sz="1500"/>
            </a:lvl6pPr>
            <a:lvl7pPr marL="2742870" indent="0" algn="ctr">
              <a:buNone/>
              <a:defRPr sz="1500"/>
            </a:lvl7pPr>
            <a:lvl8pPr marL="3200016" indent="0" algn="ctr">
              <a:buNone/>
              <a:defRPr sz="1500"/>
            </a:lvl8pPr>
            <a:lvl9pPr marL="3657161" indent="0" algn="ctr">
              <a:buNone/>
              <a:defRPr sz="15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5543ED-1C2B-5C44-BB71-3F61282C50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6B01E-A03E-1F4A-BD29-9A9ED83BE05B}" type="datetimeFigureOut">
              <a:rPr lang="ru-RU" smtClean="0"/>
              <a:pPr/>
              <a:t>25.06.2020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2583D51-34AE-B942-A26F-66E546B14B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6677EA5-4E64-914A-8BD1-77BCB1311E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AA33B-2803-5E4D-9C3B-DC53F615ABB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62580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D2FF87-8BA8-4345-8F5A-3D76E4068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8BDCD3A-5830-9648-848C-9CE6BEC693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8E47D2E-0BEB-CD46-9C21-C7604E6D3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6B01E-A03E-1F4A-BD29-9A9ED83BE05B}" type="datetimeFigureOut">
              <a:rPr lang="ru-RU" smtClean="0"/>
              <a:pPr/>
              <a:t>25.06.2020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919DFD6-8D56-A54A-BABA-29CB914209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6419166-7BEE-684B-BE99-E35CB9F793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AA33B-2803-5E4D-9C3B-DC53F615ABB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0110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BE86C791-8622-3D47-A2B1-341D7DFAAD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161464" y="511175"/>
            <a:ext cx="2760661" cy="81359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94B5673-CD21-D242-9060-ECCF6C5397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79475" y="511175"/>
            <a:ext cx="8129589" cy="8135938"/>
          </a:xfrm>
        </p:spPr>
        <p:txBody>
          <a:bodyPr vert="eaVert"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AB4DC3E-5842-2942-9328-A57AFB861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6B01E-A03E-1F4A-BD29-9A9ED83BE05B}" type="datetimeFigureOut">
              <a:rPr lang="ru-RU" smtClean="0"/>
              <a:pPr/>
              <a:t>25.06.2020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533DFEC-4D7D-D347-B313-171B7686C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5815159-271C-B14E-A76E-3F04F64D55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AA33B-2803-5E4D-9C3B-DC53F615ABB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51416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5C9663-003E-EC4C-84FE-9739A32914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9351630-497D-5349-BF2C-A1FB4A364C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106C6BC-7151-744C-9FAF-B328AA325D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6B01E-A03E-1F4A-BD29-9A9ED83BE05B}" type="datetimeFigureOut">
              <a:rPr lang="ru-RU" smtClean="0"/>
              <a:pPr/>
              <a:t>25.06.2020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8886849-721F-714C-9D4C-B590F5D70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9AAB7B0-CED5-3143-B86E-3351A120D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AA33B-2803-5E4D-9C3B-DC53F615ABB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43027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FE5C35-6AA2-6C4B-8971-CF86D714C9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3125" y="2393949"/>
            <a:ext cx="11041064" cy="39941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2BC906C-79FD-194F-8036-F31F90CD9A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73125" y="6424613"/>
            <a:ext cx="11041064" cy="2100262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4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9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3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58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72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87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20001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716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A408E64-E5B3-8B41-B161-49F2CB5B6D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6B01E-A03E-1F4A-BD29-9A9ED83BE05B}" type="datetimeFigureOut">
              <a:rPr lang="ru-RU" smtClean="0"/>
              <a:pPr/>
              <a:t>25.06.2020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E930853-381D-804E-AFD4-4B6807505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1F16B40-BB0B-BC45-AF98-0D1469F7F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AA33B-2803-5E4D-9C3B-DC53F615ABB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22827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AB04ED-372C-024E-A096-40A1C9EE9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88A3153-9C42-AD4B-BC23-F1CF4BBAF9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79477" y="2555875"/>
            <a:ext cx="5445125" cy="6091238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F2269EF-D6AB-7E44-9B29-06FA574AA1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77001" y="2555875"/>
            <a:ext cx="5445125" cy="6091238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24BB28E-0E39-9E42-91D5-EF753732F1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6B01E-A03E-1F4A-BD29-9A9ED83BE05B}" type="datetimeFigureOut">
              <a:rPr lang="ru-RU" smtClean="0"/>
              <a:pPr/>
              <a:t>25.06.2020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7D5A95F-D1B6-B044-A270-25EE0368E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5273AA2-1665-A548-9759-FAAB37AAD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AA33B-2803-5E4D-9C3B-DC53F615ABB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95832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536FD8-0014-8242-948D-817604B7EC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1064" y="511176"/>
            <a:ext cx="11042650" cy="1855788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3C83B8B-A94C-4E47-8FB7-A49A9A9F22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1063" y="2354264"/>
            <a:ext cx="5416550" cy="11525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5" indent="0">
              <a:buNone/>
              <a:defRPr sz="2000" b="1"/>
            </a:lvl2pPr>
            <a:lvl3pPr marL="914290" indent="0">
              <a:buNone/>
              <a:defRPr sz="1800" b="1"/>
            </a:lvl3pPr>
            <a:lvl4pPr marL="1371436" indent="0">
              <a:buNone/>
              <a:defRPr sz="1500" b="1"/>
            </a:lvl4pPr>
            <a:lvl5pPr marL="1828581" indent="0">
              <a:buNone/>
              <a:defRPr sz="1500" b="1"/>
            </a:lvl5pPr>
            <a:lvl6pPr marL="2285725" indent="0">
              <a:buNone/>
              <a:defRPr sz="1500" b="1"/>
            </a:lvl6pPr>
            <a:lvl7pPr marL="2742870" indent="0">
              <a:buNone/>
              <a:defRPr sz="1500" b="1"/>
            </a:lvl7pPr>
            <a:lvl8pPr marL="3200016" indent="0">
              <a:buNone/>
              <a:defRPr sz="1500" b="1"/>
            </a:lvl8pPr>
            <a:lvl9pPr marL="3657161" indent="0">
              <a:buNone/>
              <a:defRPr sz="1500" b="1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707C1F4-AB02-AE47-B3CE-393945F943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81063" y="3506789"/>
            <a:ext cx="5416550" cy="5159375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1B8B11C-60C2-454A-AA21-C38F6D2AB0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80177" y="2354264"/>
            <a:ext cx="5443537" cy="11525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5" indent="0">
              <a:buNone/>
              <a:defRPr sz="2000" b="1"/>
            </a:lvl2pPr>
            <a:lvl3pPr marL="914290" indent="0">
              <a:buNone/>
              <a:defRPr sz="1800" b="1"/>
            </a:lvl3pPr>
            <a:lvl4pPr marL="1371436" indent="0">
              <a:buNone/>
              <a:defRPr sz="1500" b="1"/>
            </a:lvl4pPr>
            <a:lvl5pPr marL="1828581" indent="0">
              <a:buNone/>
              <a:defRPr sz="1500" b="1"/>
            </a:lvl5pPr>
            <a:lvl6pPr marL="2285725" indent="0">
              <a:buNone/>
              <a:defRPr sz="1500" b="1"/>
            </a:lvl6pPr>
            <a:lvl7pPr marL="2742870" indent="0">
              <a:buNone/>
              <a:defRPr sz="1500" b="1"/>
            </a:lvl7pPr>
            <a:lvl8pPr marL="3200016" indent="0">
              <a:buNone/>
              <a:defRPr sz="1500" b="1"/>
            </a:lvl8pPr>
            <a:lvl9pPr marL="3657161" indent="0">
              <a:buNone/>
              <a:defRPr sz="1500" b="1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E2EEEEC-C638-9C4A-BDEA-9A266BACDB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80177" y="3506789"/>
            <a:ext cx="5443537" cy="5159375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2362444-110B-5C4D-B6CD-10DE22554A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6B01E-A03E-1F4A-BD29-9A9ED83BE05B}" type="datetimeFigureOut">
              <a:rPr lang="ru-RU" smtClean="0"/>
              <a:pPr/>
              <a:t>25.06.2020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66E2BF3-30E1-9945-8000-F3E4B7619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7D32FC8-F514-054B-BB0D-6C70887F24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AA33B-2803-5E4D-9C3B-DC53F615ABB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93934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A9B48C-E109-AB4A-BB24-F481977249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C5E9B13-7535-5047-A4F4-2248C6B36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6B01E-A03E-1F4A-BD29-9A9ED83BE05B}" type="datetimeFigureOut">
              <a:rPr lang="ru-RU" smtClean="0"/>
              <a:pPr/>
              <a:t>25.06.2020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43669F9-8A4D-BD42-AAFC-CAEC5D3A41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43CF9EB-BFC2-594B-A4DF-F94149542C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AA33B-2803-5E4D-9C3B-DC53F615ABB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78258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3DAE618-00CE-0F4E-92AC-613F9E8C5F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6B01E-A03E-1F4A-BD29-9A9ED83BE05B}" type="datetimeFigureOut">
              <a:rPr lang="ru-RU" smtClean="0"/>
              <a:pPr/>
              <a:t>25.06.2020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72FDA5B-F424-D04F-821C-88ACC8DA4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87EA152-076B-F442-8A51-5142D4D92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AA33B-2803-5E4D-9C3B-DC53F615ABB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84609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524673-57D7-EF4B-BCC3-EA09D4BFF8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1064" y="639764"/>
            <a:ext cx="4129087" cy="223996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780BF1A-B3D9-334E-8FE8-6C779C6FE1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1951" y="1382715"/>
            <a:ext cx="6481763" cy="68230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710F72A-583D-814D-9093-27D37E36C9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81064" y="2879726"/>
            <a:ext cx="4129087" cy="5337175"/>
          </a:xfrm>
        </p:spPr>
        <p:txBody>
          <a:bodyPr/>
          <a:lstStyle>
            <a:lvl1pPr marL="0" indent="0">
              <a:buNone/>
              <a:defRPr sz="1500"/>
            </a:lvl1pPr>
            <a:lvl2pPr marL="457145" indent="0">
              <a:buNone/>
              <a:defRPr sz="1400"/>
            </a:lvl2pPr>
            <a:lvl3pPr marL="914290" indent="0">
              <a:buNone/>
              <a:defRPr sz="1300"/>
            </a:lvl3pPr>
            <a:lvl4pPr marL="1371436" indent="0">
              <a:buNone/>
              <a:defRPr sz="1000"/>
            </a:lvl4pPr>
            <a:lvl5pPr marL="1828581" indent="0">
              <a:buNone/>
              <a:defRPr sz="1000"/>
            </a:lvl5pPr>
            <a:lvl6pPr marL="2285725" indent="0">
              <a:buNone/>
              <a:defRPr sz="1000"/>
            </a:lvl6pPr>
            <a:lvl7pPr marL="2742870" indent="0">
              <a:buNone/>
              <a:defRPr sz="1000"/>
            </a:lvl7pPr>
            <a:lvl8pPr marL="3200016" indent="0">
              <a:buNone/>
              <a:defRPr sz="1000"/>
            </a:lvl8pPr>
            <a:lvl9pPr marL="3657161" indent="0">
              <a:buNone/>
              <a:defRPr sz="1000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286D412-D8B2-C64F-ADA5-B2949CFBF4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6B01E-A03E-1F4A-BD29-9A9ED83BE05B}" type="datetimeFigureOut">
              <a:rPr lang="ru-RU" smtClean="0"/>
              <a:pPr/>
              <a:t>25.06.2020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EF0D897-1A35-8D4A-82CB-EF7733305F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5E85364-DE4C-2C4A-BCFB-CC57C24B6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AA33B-2803-5E4D-9C3B-DC53F615ABB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47197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27B598-2797-3142-9238-630FDBF1C8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1064" y="639764"/>
            <a:ext cx="4129087" cy="223996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E1540E9-E56F-0549-AB64-8212BF9E05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441951" y="1382715"/>
            <a:ext cx="6481763" cy="6823075"/>
          </a:xfrm>
        </p:spPr>
        <p:txBody>
          <a:bodyPr/>
          <a:lstStyle>
            <a:lvl1pPr marL="0" indent="0">
              <a:buNone/>
              <a:defRPr sz="3200"/>
            </a:lvl1pPr>
            <a:lvl2pPr marL="457145" indent="0">
              <a:buNone/>
              <a:defRPr sz="2800"/>
            </a:lvl2pPr>
            <a:lvl3pPr marL="914290" indent="0">
              <a:buNone/>
              <a:defRPr sz="2400"/>
            </a:lvl3pPr>
            <a:lvl4pPr marL="1371436" indent="0">
              <a:buNone/>
              <a:defRPr sz="2000"/>
            </a:lvl4pPr>
            <a:lvl5pPr marL="1828581" indent="0">
              <a:buNone/>
              <a:defRPr sz="2000"/>
            </a:lvl5pPr>
            <a:lvl6pPr marL="2285725" indent="0">
              <a:buNone/>
              <a:defRPr sz="2000"/>
            </a:lvl6pPr>
            <a:lvl7pPr marL="2742870" indent="0">
              <a:buNone/>
              <a:defRPr sz="2000"/>
            </a:lvl7pPr>
            <a:lvl8pPr marL="3200016" indent="0">
              <a:buNone/>
              <a:defRPr sz="2000"/>
            </a:lvl8pPr>
            <a:lvl9pPr marL="3657161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44F2622-9DC1-9444-A0F7-55D2B6AAD5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81064" y="2879726"/>
            <a:ext cx="4129087" cy="5337175"/>
          </a:xfrm>
        </p:spPr>
        <p:txBody>
          <a:bodyPr/>
          <a:lstStyle>
            <a:lvl1pPr marL="0" indent="0">
              <a:buNone/>
              <a:defRPr sz="1500"/>
            </a:lvl1pPr>
            <a:lvl2pPr marL="457145" indent="0">
              <a:buNone/>
              <a:defRPr sz="1400"/>
            </a:lvl2pPr>
            <a:lvl3pPr marL="914290" indent="0">
              <a:buNone/>
              <a:defRPr sz="1300"/>
            </a:lvl3pPr>
            <a:lvl4pPr marL="1371436" indent="0">
              <a:buNone/>
              <a:defRPr sz="1000"/>
            </a:lvl4pPr>
            <a:lvl5pPr marL="1828581" indent="0">
              <a:buNone/>
              <a:defRPr sz="1000"/>
            </a:lvl5pPr>
            <a:lvl6pPr marL="2285725" indent="0">
              <a:buNone/>
              <a:defRPr sz="1000"/>
            </a:lvl6pPr>
            <a:lvl7pPr marL="2742870" indent="0">
              <a:buNone/>
              <a:defRPr sz="1000"/>
            </a:lvl7pPr>
            <a:lvl8pPr marL="3200016" indent="0">
              <a:buNone/>
              <a:defRPr sz="1000"/>
            </a:lvl8pPr>
            <a:lvl9pPr marL="3657161" indent="0">
              <a:buNone/>
              <a:defRPr sz="1000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A9EAD66-8849-0042-A965-F2B62C9456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86B01E-A03E-1F4A-BD29-9A9ED83BE05B}" type="datetimeFigureOut">
              <a:rPr lang="ru-RU" smtClean="0"/>
              <a:pPr/>
              <a:t>25.06.2020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A19FEAA-DEF2-F64B-BA85-947AE5A7C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92330F7-24AB-0445-8C8E-060FF80A8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AA33B-2803-5E4D-9C3B-DC53F615ABB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44062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CBFA9B-ABC0-2F44-AC25-BC35F17D82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9476" y="511176"/>
            <a:ext cx="11042650" cy="1855788"/>
          </a:xfrm>
          <a:prstGeom prst="rect">
            <a:avLst/>
          </a:prstGeom>
        </p:spPr>
        <p:txBody>
          <a:bodyPr vert="horz" lIns="91428" tIns="45714" rIns="91428" bIns="45714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6F56504-1738-F042-AEDE-42BCA2F0E2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79476" y="2555875"/>
            <a:ext cx="11042650" cy="6091238"/>
          </a:xfrm>
          <a:prstGeom prst="rect">
            <a:avLst/>
          </a:prstGeom>
        </p:spPr>
        <p:txBody>
          <a:bodyPr vert="horz" lIns="91428" tIns="45714" rIns="91428" bIns="45714" rtlCol="0">
            <a:normAutofit/>
          </a:bodyPr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2956E84-FA77-D645-8494-83FB1563DF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79477" y="8899526"/>
            <a:ext cx="2881313" cy="511175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86B01E-A03E-1F4A-BD29-9A9ED83BE05B}" type="datetimeFigureOut">
              <a:rPr lang="ru-RU" smtClean="0"/>
              <a:pPr/>
              <a:t>25.06.2020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65963B4-9FC0-1C46-B5F4-9FADBBC57F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40213" y="8899526"/>
            <a:ext cx="4321176" cy="511175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260DE11-B6AE-1A44-949D-82EF392CF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40814" y="8899526"/>
            <a:ext cx="2881312" cy="511175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DAA33B-2803-5E4D-9C3B-DC53F615ABB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3190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290" rtl="0" eaLnBrk="1" latinLnBrk="0" hangingPunct="1">
        <a:lnSpc>
          <a:spcPct val="90000"/>
        </a:lnSpc>
        <a:spcBef>
          <a:spcPct val="0"/>
        </a:spcBef>
        <a:buNone/>
        <a:defRPr sz="4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2" indent="-228572" algn="l" defTabSz="91429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17" indent="-228572" algn="l" defTabSz="91429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63" indent="-228572" algn="l" defTabSz="91429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08" indent="-228572" algn="l" defTabSz="91429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53" indent="-228572" algn="l" defTabSz="91429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98" indent="-228572" algn="l" defTabSz="91429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44" indent="-228572" algn="l" defTabSz="91429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89" indent="-228572" algn="l" defTabSz="91429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34" indent="-228572" algn="l" defTabSz="91429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5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90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36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81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25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70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16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61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57F250F-67A3-DA4D-B2E2-B048CCDB28E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4" t="7143" r="2886" b="9003"/>
          <a:stretch/>
        </p:blipFill>
        <p:spPr>
          <a:xfrm>
            <a:off x="0" y="685801"/>
            <a:ext cx="12801600" cy="8051011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0" y="8325134"/>
            <a:ext cx="12801600" cy="1009935"/>
          </a:xfrm>
          <a:prstGeom prst="rect">
            <a:avLst/>
          </a:prstGeom>
          <a:solidFill>
            <a:srgbClr val="3498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893" tIns="63952" rIns="127893" bIns="63952"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C83DC331-EB23-DD41-94F7-486E94E3AFD9}"/>
              </a:ext>
            </a:extLst>
          </p:cNvPr>
          <p:cNvSpPr/>
          <p:nvPr/>
        </p:nvSpPr>
        <p:spPr>
          <a:xfrm>
            <a:off x="0" y="368490"/>
            <a:ext cx="12801600" cy="1095162"/>
          </a:xfrm>
          <a:prstGeom prst="rect">
            <a:avLst/>
          </a:prstGeom>
          <a:solidFill>
            <a:srgbClr val="3498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893" tIns="63952" rIns="127893" bIns="63952" rtlCol="0" anchor="ctr"/>
          <a:lstStyle/>
          <a:p>
            <a:pPr algn="ctr"/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0" y="8598091"/>
            <a:ext cx="12801600" cy="464024"/>
          </a:xfrm>
          <a:prstGeom prst="rect">
            <a:avLst/>
          </a:prstGeom>
          <a:solidFill>
            <a:srgbClr val="E4E4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44115" y="3193509"/>
            <a:ext cx="11338087" cy="2406700"/>
          </a:xfrm>
          <a:prstGeom prst="rect">
            <a:avLst/>
          </a:prstGeom>
          <a:noFill/>
        </p:spPr>
        <p:txBody>
          <a:bodyPr wrap="square" lIns="127893" tIns="63952" rIns="127893" bIns="63952" anchor="ctr">
            <a:spAutoFit/>
          </a:bodyPr>
          <a:lstStyle/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«Правила землепользования и застройки территории (части территории) Можайского городского округа Московской области»</a:t>
            </a:r>
          </a:p>
          <a:p>
            <a:pPr algn="ctr"/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br>
              <a:rPr lang="ru-RU" sz="1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1800" dirty="0">
              <a:latin typeface="Arial" panose="020B0604020202020204" pitchFamily="34" charset="0"/>
              <a:ea typeface="Verdana" pitchFamily="34" charset="0"/>
              <a:cs typeface="Arial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A5C9F59-6E6F-014A-87F1-C01BE1AE9414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3929" y="549774"/>
            <a:ext cx="3359307" cy="75530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0" y="8658498"/>
            <a:ext cx="12801600" cy="369320"/>
          </a:xfrm>
          <a:prstGeom prst="rect">
            <a:avLst/>
          </a:prstGeom>
        </p:spPr>
        <p:txBody>
          <a:bodyPr wrap="square" lIns="91428" tIns="45714" rIns="91428" bIns="45714">
            <a:spAutoFit/>
          </a:bodyPr>
          <a:lstStyle/>
          <a:p>
            <a:pPr algn="ctr"/>
            <a:r>
              <a:rPr lang="ru-RU" sz="1800" b="1" spc="99" dirty="0">
                <a:latin typeface="Arial" pitchFamily="34" charset="0"/>
                <a:ea typeface="Verdana" pitchFamily="34" charset="0"/>
                <a:cs typeface="Arial" pitchFamily="34" charset="0"/>
              </a:rPr>
              <a:t>Московская область 2020</a:t>
            </a:r>
            <a:endParaRPr lang="ru-RU" sz="1800" b="1" dirty="0"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pic>
        <p:nvPicPr>
          <p:cNvPr id="10" name="Рисунок 9" descr="456px-Coat_of_arms_of_Moscow_Oblast_(large).svg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737075" y="385866"/>
            <a:ext cx="805218" cy="105949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0" y="9063681"/>
            <a:ext cx="12801600" cy="537519"/>
          </a:xfrm>
          <a:prstGeom prst="rect">
            <a:avLst/>
          </a:prstGeom>
          <a:solidFill>
            <a:srgbClr val="3498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893" tIns="63952" rIns="127893" bIns="63952" rtlCol="0" anchor="ctr"/>
          <a:lstStyle/>
          <a:p>
            <a:pPr algn="ctr"/>
            <a:endParaRPr lang="ru-RU" dirty="0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0" y="0"/>
            <a:ext cx="12801600" cy="1390330"/>
          </a:xfrm>
          <a:prstGeom prst="rect">
            <a:avLst/>
          </a:prstGeom>
          <a:solidFill>
            <a:srgbClr val="3498DB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128001" tIns="64001" rIns="128001" bIns="64001" rtlCol="0" anchor="ctr">
            <a:normAutofit/>
          </a:bodyPr>
          <a:lstStyle/>
          <a:p>
            <a:pPr lvl="1" defTabSz="1280160">
              <a:spcBef>
                <a:spcPct val="0"/>
              </a:spcBef>
              <a:defRPr/>
            </a:pPr>
            <a:r>
              <a:rPr lang="ru-RU" altLang="ru-RU" sz="2000" b="1" dirty="0">
                <a:latin typeface="Arial" pitchFamily="34" charset="0"/>
                <a:cs typeface="Arial" pitchFamily="34" charset="0"/>
              </a:rPr>
              <a:t>Отработанные замечания и предложения, поступившие после проведения публичных слушаний по проекту Правил: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1521440" y="9166933"/>
            <a:ext cx="1066800" cy="342265"/>
          </a:xfrm>
          <a:noFill/>
        </p:spPr>
        <p:txBody>
          <a:bodyPr/>
          <a:lstStyle/>
          <a:p>
            <a:fld id="{07CDA6DB-4052-4D18-B7DD-17451A2367D8}" type="slidenum">
              <a:rPr lang="ru-RU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10</a:t>
            </a:fld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A5C9F59-6E6F-014A-87F1-C01BE1AE941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9075761"/>
            <a:ext cx="2336954" cy="525439"/>
          </a:xfrm>
          <a:prstGeom prst="rect">
            <a:avLst/>
          </a:prstGeom>
        </p:spPr>
      </p:pic>
      <p:pic>
        <p:nvPicPr>
          <p:cNvPr id="9217" name="Picture 1" descr="S:\e\MPM\2018_ПЗЗ\3 этап\25 ГО Можайский\Замечания\27_11_2019\Для презы\Табличка по ПЗЗ от 13.12.19_Страница_0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43062" y="1625600"/>
            <a:ext cx="10177468" cy="720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95007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0" y="9063681"/>
            <a:ext cx="12801600" cy="537519"/>
          </a:xfrm>
          <a:prstGeom prst="rect">
            <a:avLst/>
          </a:prstGeom>
          <a:solidFill>
            <a:srgbClr val="3498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893" tIns="63952" rIns="127893" bIns="63952" rtlCol="0" anchor="ctr"/>
          <a:lstStyle/>
          <a:p>
            <a:pPr algn="ctr"/>
            <a:endParaRPr lang="ru-RU" dirty="0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0" y="0"/>
            <a:ext cx="12801600" cy="1390330"/>
          </a:xfrm>
          <a:prstGeom prst="rect">
            <a:avLst/>
          </a:prstGeom>
          <a:solidFill>
            <a:srgbClr val="3498DB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128001" tIns="64001" rIns="128001" bIns="64001" rtlCol="0" anchor="ctr">
            <a:normAutofit/>
          </a:bodyPr>
          <a:lstStyle/>
          <a:p>
            <a:pPr lvl="1" defTabSz="1280160">
              <a:spcBef>
                <a:spcPct val="0"/>
              </a:spcBef>
              <a:defRPr/>
            </a:pPr>
            <a:r>
              <a:rPr lang="ru-RU" altLang="ru-RU" sz="2000" b="1" dirty="0">
                <a:latin typeface="Arial" pitchFamily="34" charset="0"/>
                <a:cs typeface="Arial" pitchFamily="34" charset="0"/>
              </a:rPr>
              <a:t>Отработанные замечания и предложения, поступившие после проведения публичных слушаний по проекту Правил: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1521440" y="9166933"/>
            <a:ext cx="1066800" cy="342265"/>
          </a:xfrm>
          <a:noFill/>
        </p:spPr>
        <p:txBody>
          <a:bodyPr/>
          <a:lstStyle/>
          <a:p>
            <a:fld id="{07CDA6DB-4052-4D18-B7DD-17451A2367D8}" type="slidenum">
              <a:rPr lang="ru-RU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11</a:t>
            </a:fld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A5C9F59-6E6F-014A-87F1-C01BE1AE941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9075761"/>
            <a:ext cx="2336954" cy="525439"/>
          </a:xfrm>
          <a:prstGeom prst="rect">
            <a:avLst/>
          </a:prstGeom>
        </p:spPr>
      </p:pic>
      <p:pic>
        <p:nvPicPr>
          <p:cNvPr id="7169" name="Picture 1" descr="S:\e\MPM\2018_ПЗЗ\3 этап\25 ГО Можайский\Замечания\27_11_2019\Для презы\Табличка по ПЗЗ от 13.12.19_Страница_0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08075" y="1549400"/>
            <a:ext cx="10180048" cy="720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95007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0" y="9063681"/>
            <a:ext cx="12801600" cy="537519"/>
          </a:xfrm>
          <a:prstGeom prst="rect">
            <a:avLst/>
          </a:prstGeom>
          <a:solidFill>
            <a:srgbClr val="3498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893" tIns="63952" rIns="127893" bIns="63952" rtlCol="0" anchor="ctr"/>
          <a:lstStyle/>
          <a:p>
            <a:pPr algn="ctr"/>
            <a:endParaRPr lang="ru-RU" dirty="0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0" y="0"/>
            <a:ext cx="12801600" cy="1390330"/>
          </a:xfrm>
          <a:prstGeom prst="rect">
            <a:avLst/>
          </a:prstGeom>
          <a:solidFill>
            <a:srgbClr val="3498DB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128001" tIns="64001" rIns="128001" bIns="64001" rtlCol="0" anchor="ctr">
            <a:normAutofit/>
          </a:bodyPr>
          <a:lstStyle/>
          <a:p>
            <a:pPr lvl="1" defTabSz="1280160">
              <a:spcBef>
                <a:spcPct val="0"/>
              </a:spcBef>
              <a:defRPr/>
            </a:pPr>
            <a:r>
              <a:rPr lang="ru-RU" altLang="ru-RU" sz="2000" b="1" dirty="0">
                <a:latin typeface="Arial" pitchFamily="34" charset="0"/>
                <a:cs typeface="Arial" pitchFamily="34" charset="0"/>
              </a:rPr>
              <a:t>Отработанные замечания и предложения, поступившие после проведения публичных слушаний по проекту Правил: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1521440" y="9166933"/>
            <a:ext cx="1066800" cy="342265"/>
          </a:xfrm>
          <a:noFill/>
        </p:spPr>
        <p:txBody>
          <a:bodyPr/>
          <a:lstStyle/>
          <a:p>
            <a:fld id="{07CDA6DB-4052-4D18-B7DD-17451A2367D8}" type="slidenum">
              <a:rPr lang="ru-RU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12</a:t>
            </a:fld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A5C9F59-6E6F-014A-87F1-C01BE1AE941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9075761"/>
            <a:ext cx="2336954" cy="525439"/>
          </a:xfrm>
          <a:prstGeom prst="rect">
            <a:avLst/>
          </a:prstGeom>
        </p:spPr>
      </p:pic>
      <p:pic>
        <p:nvPicPr>
          <p:cNvPr id="5121" name="Picture 1" descr="S:\e\MPM\2018_ПЗЗ\3 этап\25 ГО Можайский\Замечания\27_11_2019\Для презы\Табличка по ПЗЗ от 13.12.19_Страница_0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60475" y="1568450"/>
            <a:ext cx="10180048" cy="720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95007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0" y="9063681"/>
            <a:ext cx="12801600" cy="537519"/>
          </a:xfrm>
          <a:prstGeom prst="rect">
            <a:avLst/>
          </a:prstGeom>
          <a:solidFill>
            <a:srgbClr val="3498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893" tIns="63952" rIns="127893" bIns="63952" rtlCol="0" anchor="ctr"/>
          <a:lstStyle/>
          <a:p>
            <a:pPr algn="ctr"/>
            <a:endParaRPr lang="ru-RU" dirty="0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0" y="0"/>
            <a:ext cx="12801600" cy="1390330"/>
          </a:xfrm>
          <a:prstGeom prst="rect">
            <a:avLst/>
          </a:prstGeom>
          <a:solidFill>
            <a:srgbClr val="3498DB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128001" tIns="64001" rIns="128001" bIns="64001" rtlCol="0" anchor="ctr">
            <a:normAutofit/>
          </a:bodyPr>
          <a:lstStyle/>
          <a:p>
            <a:pPr lvl="1" defTabSz="1280160">
              <a:spcBef>
                <a:spcPct val="0"/>
              </a:spcBef>
              <a:defRPr/>
            </a:pPr>
            <a:r>
              <a:rPr lang="ru-RU" altLang="ru-RU" sz="2000" b="1" dirty="0">
                <a:latin typeface="Arial" pitchFamily="34" charset="0"/>
                <a:cs typeface="Arial" pitchFamily="34" charset="0"/>
              </a:rPr>
              <a:t>Отработанные замечания и предложения, поступившие после проведения публичных слушаний по проекту Правил: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1521440" y="9166933"/>
            <a:ext cx="1066800" cy="342265"/>
          </a:xfrm>
          <a:noFill/>
        </p:spPr>
        <p:txBody>
          <a:bodyPr/>
          <a:lstStyle/>
          <a:p>
            <a:fld id="{07CDA6DB-4052-4D18-B7DD-17451A2367D8}" type="slidenum">
              <a:rPr lang="ru-RU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13</a:t>
            </a:fld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A5C9F59-6E6F-014A-87F1-C01BE1AE941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9075761"/>
            <a:ext cx="2336954" cy="525439"/>
          </a:xfrm>
          <a:prstGeom prst="rect">
            <a:avLst/>
          </a:prstGeom>
        </p:spPr>
      </p:pic>
      <p:pic>
        <p:nvPicPr>
          <p:cNvPr id="37890" name="Picture 2" descr="S:\e\MPM\2018_ПЗЗ\3 этап\25 ГО Можайский\Замечания\27_11_2019\Для презы\Табличка по ПЗЗ от 13.12.19_Страница_05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19212" y="1490663"/>
            <a:ext cx="10175958" cy="720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95007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0" y="9063681"/>
            <a:ext cx="12801600" cy="537519"/>
          </a:xfrm>
          <a:prstGeom prst="rect">
            <a:avLst/>
          </a:prstGeom>
          <a:solidFill>
            <a:srgbClr val="3498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893" tIns="63952" rIns="127893" bIns="63952" rtlCol="0" anchor="ctr"/>
          <a:lstStyle/>
          <a:p>
            <a:pPr algn="ctr"/>
            <a:endParaRPr lang="ru-RU" dirty="0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0" y="0"/>
            <a:ext cx="12801600" cy="1390330"/>
          </a:xfrm>
          <a:prstGeom prst="rect">
            <a:avLst/>
          </a:prstGeom>
          <a:solidFill>
            <a:srgbClr val="3498DB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128001" tIns="64001" rIns="128001" bIns="64001" rtlCol="0" anchor="ctr">
            <a:normAutofit/>
          </a:bodyPr>
          <a:lstStyle/>
          <a:p>
            <a:pPr lvl="1" defTabSz="1280160">
              <a:spcBef>
                <a:spcPct val="0"/>
              </a:spcBef>
              <a:defRPr/>
            </a:pPr>
            <a:r>
              <a:rPr lang="ru-RU" altLang="ru-RU" sz="2000" b="1" dirty="0">
                <a:latin typeface="Arial" pitchFamily="34" charset="0"/>
                <a:cs typeface="Arial" pitchFamily="34" charset="0"/>
              </a:rPr>
              <a:t>Отработанные замечания и предложения, поступившие после проведения публичных слушаний по проекту Правил: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1521440" y="9166933"/>
            <a:ext cx="1066800" cy="342265"/>
          </a:xfrm>
          <a:noFill/>
        </p:spPr>
        <p:txBody>
          <a:bodyPr/>
          <a:lstStyle/>
          <a:p>
            <a:fld id="{07CDA6DB-4052-4D18-B7DD-17451A2367D8}" type="slidenum">
              <a:rPr lang="ru-RU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14</a:t>
            </a:fld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A5C9F59-6E6F-014A-87F1-C01BE1AE941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9075761"/>
            <a:ext cx="2336954" cy="525439"/>
          </a:xfrm>
          <a:prstGeom prst="rect">
            <a:avLst/>
          </a:prstGeom>
        </p:spPr>
      </p:pic>
      <p:pic>
        <p:nvPicPr>
          <p:cNvPr id="38914" name="Picture 2" descr="S:\e\MPM\2018_ПЗЗ\3 этап\25 ГО Можайский\Замечания\27_11_2019\Для презы\Табличка по ПЗЗ от 13.12.19_Страница_06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36675" y="1606550"/>
            <a:ext cx="10180048" cy="720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95007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0" y="9063681"/>
            <a:ext cx="12801600" cy="537519"/>
          </a:xfrm>
          <a:prstGeom prst="rect">
            <a:avLst/>
          </a:prstGeom>
          <a:solidFill>
            <a:srgbClr val="3498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893" tIns="63952" rIns="127893" bIns="63952" rtlCol="0" anchor="ctr"/>
          <a:lstStyle/>
          <a:p>
            <a:pPr algn="ctr"/>
            <a:endParaRPr lang="ru-RU" dirty="0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0" y="0"/>
            <a:ext cx="12801600" cy="1390330"/>
          </a:xfrm>
          <a:prstGeom prst="rect">
            <a:avLst/>
          </a:prstGeom>
          <a:solidFill>
            <a:srgbClr val="3498DB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128001" tIns="64001" rIns="128001" bIns="64001" rtlCol="0" anchor="ctr">
            <a:normAutofit/>
          </a:bodyPr>
          <a:lstStyle/>
          <a:p>
            <a:pPr lvl="1" defTabSz="1280160">
              <a:spcBef>
                <a:spcPct val="0"/>
              </a:spcBef>
              <a:defRPr/>
            </a:pPr>
            <a:r>
              <a:rPr lang="ru-RU" altLang="ru-RU" sz="2000" b="1" dirty="0">
                <a:latin typeface="Arial" pitchFamily="34" charset="0"/>
                <a:cs typeface="Arial" pitchFamily="34" charset="0"/>
              </a:rPr>
              <a:t>Отработанные замечания и предложения, поступившие после проведения публичных слушаний по проекту Правил: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1521440" y="9166933"/>
            <a:ext cx="1066800" cy="342265"/>
          </a:xfrm>
          <a:noFill/>
        </p:spPr>
        <p:txBody>
          <a:bodyPr/>
          <a:lstStyle/>
          <a:p>
            <a:fld id="{07CDA6DB-4052-4D18-B7DD-17451A2367D8}" type="slidenum">
              <a:rPr lang="ru-RU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15</a:t>
            </a:fld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A5C9F59-6E6F-014A-87F1-C01BE1AE941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9075761"/>
            <a:ext cx="2336954" cy="525439"/>
          </a:xfrm>
          <a:prstGeom prst="rect">
            <a:avLst/>
          </a:prstGeom>
        </p:spPr>
      </p:pic>
      <p:pic>
        <p:nvPicPr>
          <p:cNvPr id="39938" name="Picture 2" descr="S:\e\MPM\2018_ПЗЗ\3 этап\25 ГО Можайский\Замечания\27_11_2019\Для презы\Табличка по ПЗЗ от 13.12.19_Страница_07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96987" y="1549400"/>
            <a:ext cx="10181742" cy="720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95007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0" y="9063681"/>
            <a:ext cx="12801600" cy="537519"/>
          </a:xfrm>
          <a:prstGeom prst="rect">
            <a:avLst/>
          </a:prstGeom>
          <a:solidFill>
            <a:srgbClr val="3498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893" tIns="63952" rIns="127893" bIns="63952" rtlCol="0" anchor="ctr"/>
          <a:lstStyle/>
          <a:p>
            <a:pPr algn="ctr"/>
            <a:endParaRPr lang="ru-RU" dirty="0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0" y="0"/>
            <a:ext cx="12801600" cy="1390330"/>
          </a:xfrm>
          <a:prstGeom prst="rect">
            <a:avLst/>
          </a:prstGeom>
          <a:solidFill>
            <a:srgbClr val="3498DB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128001" tIns="64001" rIns="128001" bIns="64001" rtlCol="0" anchor="ctr">
            <a:normAutofit/>
          </a:bodyPr>
          <a:lstStyle/>
          <a:p>
            <a:pPr lvl="1" defTabSz="1280160">
              <a:spcBef>
                <a:spcPct val="0"/>
              </a:spcBef>
              <a:defRPr/>
            </a:pPr>
            <a:r>
              <a:rPr lang="ru-RU" altLang="ru-RU" sz="2000" b="1" dirty="0">
                <a:latin typeface="Arial" pitchFamily="34" charset="0"/>
                <a:cs typeface="Arial" pitchFamily="34" charset="0"/>
              </a:rPr>
              <a:t>Отработанные замечания и предложения, поступившие после проведения публичных слушаний по проекту Правил: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1521440" y="9166933"/>
            <a:ext cx="1066800" cy="342265"/>
          </a:xfrm>
          <a:noFill/>
        </p:spPr>
        <p:txBody>
          <a:bodyPr/>
          <a:lstStyle/>
          <a:p>
            <a:fld id="{07CDA6DB-4052-4D18-B7DD-17451A2367D8}" type="slidenum">
              <a:rPr lang="ru-RU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16</a:t>
            </a:fld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A5C9F59-6E6F-014A-87F1-C01BE1AE941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9075761"/>
            <a:ext cx="2336954" cy="525439"/>
          </a:xfrm>
          <a:prstGeom prst="rect">
            <a:avLst/>
          </a:prstGeom>
        </p:spPr>
      </p:pic>
      <p:pic>
        <p:nvPicPr>
          <p:cNvPr id="40963" name="Picture 3" descr="S:\e\MPM\2018_ПЗЗ\3 этап\25 ГО Можайский\Замечания\27_11_2019\Для презы\Табличка по ПЗЗ от 13.12.19_Страница_09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89075" y="1509712"/>
            <a:ext cx="10178094" cy="720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95007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0" y="9063681"/>
            <a:ext cx="12801600" cy="537519"/>
          </a:xfrm>
          <a:prstGeom prst="rect">
            <a:avLst/>
          </a:prstGeom>
          <a:solidFill>
            <a:srgbClr val="3498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893" tIns="63952" rIns="127893" bIns="63952" rtlCol="0" anchor="ctr"/>
          <a:lstStyle/>
          <a:p>
            <a:pPr algn="ctr"/>
            <a:endParaRPr lang="ru-RU" dirty="0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0" y="0"/>
            <a:ext cx="12801600" cy="1390330"/>
          </a:xfrm>
          <a:prstGeom prst="rect">
            <a:avLst/>
          </a:prstGeom>
          <a:solidFill>
            <a:srgbClr val="3498DB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128001" tIns="64001" rIns="128001" bIns="64001" rtlCol="0" anchor="ctr">
            <a:normAutofit/>
          </a:bodyPr>
          <a:lstStyle/>
          <a:p>
            <a:pPr lvl="1" defTabSz="1280160">
              <a:spcBef>
                <a:spcPct val="0"/>
              </a:spcBef>
              <a:defRPr/>
            </a:pPr>
            <a:r>
              <a:rPr lang="ru-RU" altLang="ru-RU" sz="2000" b="1" dirty="0">
                <a:latin typeface="Arial" pitchFamily="34" charset="0"/>
                <a:cs typeface="Arial" pitchFamily="34" charset="0"/>
              </a:rPr>
              <a:t>Отработанные замечания и предложения, поступившие после проведения публичных слушаний по проекту Правил: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1521440" y="9166933"/>
            <a:ext cx="1066800" cy="342265"/>
          </a:xfrm>
          <a:noFill/>
        </p:spPr>
        <p:txBody>
          <a:bodyPr/>
          <a:lstStyle/>
          <a:p>
            <a:fld id="{07CDA6DB-4052-4D18-B7DD-17451A2367D8}" type="slidenum">
              <a:rPr lang="ru-RU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17</a:t>
            </a:fld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A5C9F59-6E6F-014A-87F1-C01BE1AE941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9075761"/>
            <a:ext cx="2336954" cy="525439"/>
          </a:xfrm>
          <a:prstGeom prst="rect">
            <a:avLst/>
          </a:prstGeom>
        </p:spPr>
      </p:pic>
      <p:pic>
        <p:nvPicPr>
          <p:cNvPr id="41986" name="Picture 2" descr="S:\e\MPM\2018_ПЗЗ\3 этап\25 ГО Можайский\Замечания\27_11_2019\Для презы\Табличка по ПЗЗ от 13.12.19_Страница_1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25538" y="1682750"/>
            <a:ext cx="10182185" cy="720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95007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0" y="9063681"/>
            <a:ext cx="12801600" cy="537519"/>
          </a:xfrm>
          <a:prstGeom prst="rect">
            <a:avLst/>
          </a:prstGeom>
          <a:solidFill>
            <a:srgbClr val="3498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893" tIns="63952" rIns="127893" bIns="63952" rtlCol="0" anchor="ctr"/>
          <a:lstStyle/>
          <a:p>
            <a:pPr algn="ctr"/>
            <a:endParaRPr lang="ru-RU" dirty="0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0" y="0"/>
            <a:ext cx="12801600" cy="1390330"/>
          </a:xfrm>
          <a:prstGeom prst="rect">
            <a:avLst/>
          </a:prstGeom>
          <a:solidFill>
            <a:srgbClr val="3498DB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128001" tIns="64001" rIns="128001" bIns="64001" rtlCol="0" anchor="ctr">
            <a:normAutofit/>
          </a:bodyPr>
          <a:lstStyle/>
          <a:p>
            <a:pPr lvl="1" defTabSz="1280160">
              <a:spcBef>
                <a:spcPct val="0"/>
              </a:spcBef>
              <a:defRPr/>
            </a:pPr>
            <a:r>
              <a:rPr lang="ru-RU" altLang="ru-RU" sz="2000" b="1" dirty="0">
                <a:latin typeface="Arial" pitchFamily="34" charset="0"/>
                <a:cs typeface="Arial" pitchFamily="34" charset="0"/>
              </a:rPr>
              <a:t>Отработанные замечания и предложения, поступившие после проведения публичных слушаний по проекту Правил: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1521440" y="9166933"/>
            <a:ext cx="1066800" cy="342265"/>
          </a:xfrm>
          <a:noFill/>
        </p:spPr>
        <p:txBody>
          <a:bodyPr/>
          <a:lstStyle/>
          <a:p>
            <a:fld id="{07CDA6DB-4052-4D18-B7DD-17451A2367D8}" type="slidenum">
              <a:rPr lang="ru-RU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18</a:t>
            </a:fld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A5C9F59-6E6F-014A-87F1-C01BE1AE941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9075761"/>
            <a:ext cx="2336954" cy="525439"/>
          </a:xfrm>
          <a:prstGeom prst="rect">
            <a:avLst/>
          </a:prstGeom>
        </p:spPr>
      </p:pic>
      <p:pic>
        <p:nvPicPr>
          <p:cNvPr id="43010" name="Picture 2" descr="S:\e\MPM\2018_ПЗЗ\3 этап\25 ГО Можайский\Замечания\27_11_2019\Для презы\Табличка по ПЗЗ от 13.12.19_Страница_1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57312" y="1570038"/>
            <a:ext cx="10180491" cy="720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95007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0" y="9063681"/>
            <a:ext cx="12801600" cy="537519"/>
          </a:xfrm>
          <a:prstGeom prst="rect">
            <a:avLst/>
          </a:prstGeom>
          <a:solidFill>
            <a:srgbClr val="3498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893" tIns="63952" rIns="127893" bIns="63952" rtlCol="0" anchor="ctr"/>
          <a:lstStyle/>
          <a:p>
            <a:pPr algn="ctr"/>
            <a:endParaRPr lang="ru-RU" dirty="0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0" y="0"/>
            <a:ext cx="12801600" cy="1390330"/>
          </a:xfrm>
          <a:prstGeom prst="rect">
            <a:avLst/>
          </a:prstGeom>
          <a:solidFill>
            <a:srgbClr val="3498DB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128001" tIns="64001" rIns="128001" bIns="64001" rtlCol="0" anchor="ctr">
            <a:normAutofit/>
          </a:bodyPr>
          <a:lstStyle/>
          <a:p>
            <a:pPr lvl="1" defTabSz="1280160">
              <a:spcBef>
                <a:spcPct val="0"/>
              </a:spcBef>
              <a:defRPr/>
            </a:pPr>
            <a:r>
              <a:rPr lang="ru-RU" altLang="ru-RU" sz="2000" b="1" dirty="0">
                <a:latin typeface="Arial" pitchFamily="34" charset="0"/>
                <a:cs typeface="Arial" pitchFamily="34" charset="0"/>
              </a:rPr>
              <a:t>Отработанные замечания и предложения, поступившие после проведения публичных слушаний по проекту Правил: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1521440" y="9166933"/>
            <a:ext cx="1066800" cy="342265"/>
          </a:xfrm>
          <a:noFill/>
        </p:spPr>
        <p:txBody>
          <a:bodyPr/>
          <a:lstStyle/>
          <a:p>
            <a:fld id="{07CDA6DB-4052-4D18-B7DD-17451A2367D8}" type="slidenum">
              <a:rPr lang="ru-RU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19</a:t>
            </a:fld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A5C9F59-6E6F-014A-87F1-C01BE1AE941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9075761"/>
            <a:ext cx="2336954" cy="525439"/>
          </a:xfrm>
          <a:prstGeom prst="rect">
            <a:avLst/>
          </a:prstGeom>
        </p:spPr>
      </p:pic>
      <p:pic>
        <p:nvPicPr>
          <p:cNvPr id="44034" name="Picture 2" descr="S:\e\MPM\2018_ПЗЗ\3 этап\25 ГО Можайский\Замечания\27_11_2019\Для презы\Табличка по ПЗЗ от 13.12.19_Страница_1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89026" y="1604962"/>
            <a:ext cx="10177025" cy="720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95007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0" y="9063681"/>
            <a:ext cx="12801600" cy="537519"/>
          </a:xfrm>
          <a:prstGeom prst="rect">
            <a:avLst/>
          </a:prstGeom>
          <a:solidFill>
            <a:srgbClr val="3498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893" tIns="63952" rIns="127893" bIns="63952" rtlCol="0" anchor="ctr"/>
          <a:lstStyle/>
          <a:p>
            <a:pPr algn="ctr"/>
            <a:endParaRPr lang="ru-RU" dirty="0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0" y="0"/>
            <a:ext cx="12801600" cy="968991"/>
          </a:xfrm>
          <a:prstGeom prst="rect">
            <a:avLst/>
          </a:prstGeom>
          <a:solidFill>
            <a:srgbClr val="3498DB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128001" tIns="64001" rIns="128001" bIns="64001" rtlCol="0" anchor="ctr">
            <a:normAutofit fontScale="85000" lnSpcReduction="10000"/>
          </a:bodyPr>
          <a:lstStyle/>
          <a:p>
            <a:pPr lvl="1"/>
            <a:r>
              <a:rPr lang="ru-RU" sz="2000" b="1" dirty="0">
                <a:latin typeface="Arial" pitchFamily="34" charset="0"/>
                <a:cs typeface="Arial" pitchFamily="34" charset="0"/>
              </a:rPr>
              <a:t>2 часть Правил землепользования и застройки</a:t>
            </a:r>
          </a:p>
          <a:p>
            <a:pPr lvl="1"/>
            <a:r>
              <a:rPr lang="ru-RU" sz="2000" dirty="0">
                <a:latin typeface="Arial" pitchFamily="34" charset="0"/>
                <a:cs typeface="Arial" pitchFamily="34" charset="0"/>
              </a:rPr>
              <a:t>«</a:t>
            </a:r>
            <a:r>
              <a:rPr lang="ru-RU" altLang="ru-RU" sz="2000" dirty="0">
                <a:latin typeface="Arial" pitchFamily="34" charset="0"/>
                <a:cs typeface="Arial" pitchFamily="34" charset="0"/>
              </a:rPr>
              <a:t>Карта градостроительного зонирования с установленными территориями, в границах которых предусматривается осуществление деятельности по комплексному и устойчивому развитию территории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» 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1521440" y="9166933"/>
            <a:ext cx="1066800" cy="342265"/>
          </a:xfrm>
          <a:noFill/>
        </p:spPr>
        <p:txBody>
          <a:bodyPr/>
          <a:lstStyle/>
          <a:p>
            <a:fld id="{07CDA6DB-4052-4D18-B7DD-17451A2367D8}" type="slidenum">
              <a:rPr lang="ru-RU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2</a:t>
            </a:fld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A5C9F59-6E6F-014A-87F1-C01BE1AE941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9075761"/>
            <a:ext cx="2336954" cy="525439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 t="262"/>
          <a:stretch>
            <a:fillRect/>
          </a:stretch>
        </p:blipFill>
        <p:spPr bwMode="auto">
          <a:xfrm>
            <a:off x="2573338" y="1081088"/>
            <a:ext cx="7705725" cy="786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95007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0" y="9063681"/>
            <a:ext cx="12801600" cy="537519"/>
          </a:xfrm>
          <a:prstGeom prst="rect">
            <a:avLst/>
          </a:prstGeom>
          <a:solidFill>
            <a:srgbClr val="3498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893" tIns="63952" rIns="127893" bIns="63952" rtlCol="0" anchor="ctr"/>
          <a:lstStyle/>
          <a:p>
            <a:pPr algn="ctr"/>
            <a:endParaRPr lang="ru-RU" dirty="0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0" y="0"/>
            <a:ext cx="12801600" cy="1390330"/>
          </a:xfrm>
          <a:prstGeom prst="rect">
            <a:avLst/>
          </a:prstGeom>
          <a:solidFill>
            <a:srgbClr val="3498DB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128001" tIns="64001" rIns="128001" bIns="64001" rtlCol="0" anchor="ctr">
            <a:normAutofit/>
          </a:bodyPr>
          <a:lstStyle/>
          <a:p>
            <a:pPr lvl="1" defTabSz="1280160">
              <a:spcBef>
                <a:spcPct val="0"/>
              </a:spcBef>
              <a:defRPr/>
            </a:pPr>
            <a:r>
              <a:rPr lang="ru-RU" altLang="ru-RU" sz="2000" b="1" dirty="0">
                <a:latin typeface="Arial" pitchFamily="34" charset="0"/>
                <a:cs typeface="Arial" pitchFamily="34" charset="0"/>
              </a:rPr>
              <a:t>Отработанные замечания и предложения, поступившие после проведения публичных слушаний по проекту Правил: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1521440" y="9166933"/>
            <a:ext cx="1066800" cy="342265"/>
          </a:xfrm>
          <a:noFill/>
        </p:spPr>
        <p:txBody>
          <a:bodyPr/>
          <a:lstStyle/>
          <a:p>
            <a:fld id="{07CDA6DB-4052-4D18-B7DD-17451A2367D8}" type="slidenum">
              <a:rPr lang="ru-RU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20</a:t>
            </a:fld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A5C9F59-6E6F-014A-87F1-C01BE1AE941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9075761"/>
            <a:ext cx="2336954" cy="525439"/>
          </a:xfrm>
          <a:prstGeom prst="rect">
            <a:avLst/>
          </a:prstGeom>
        </p:spPr>
      </p:pic>
      <p:pic>
        <p:nvPicPr>
          <p:cNvPr id="45058" name="Picture 2" descr="S:\e\MPM\2018_ПЗЗ\3 этап\25 ГО Можайский\Замечания\27_11_2019\Для презы\Табличка по ПЗЗ от 13.12.19_Страница_1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08076" y="1644650"/>
            <a:ext cx="10181117" cy="720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95007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0" y="9063681"/>
            <a:ext cx="12801600" cy="537519"/>
          </a:xfrm>
          <a:prstGeom prst="rect">
            <a:avLst/>
          </a:prstGeom>
          <a:solidFill>
            <a:srgbClr val="3498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893" tIns="63952" rIns="127893" bIns="63952" rtlCol="0" anchor="ctr"/>
          <a:lstStyle/>
          <a:p>
            <a:pPr algn="ctr"/>
            <a:endParaRPr lang="ru-RU" dirty="0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0" y="0"/>
            <a:ext cx="12801600" cy="1390330"/>
          </a:xfrm>
          <a:prstGeom prst="rect">
            <a:avLst/>
          </a:prstGeom>
          <a:solidFill>
            <a:srgbClr val="3498DB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128001" tIns="64001" rIns="128001" bIns="64001" rtlCol="0" anchor="ctr">
            <a:normAutofit/>
          </a:bodyPr>
          <a:lstStyle/>
          <a:p>
            <a:pPr lvl="1" defTabSz="1280160">
              <a:spcBef>
                <a:spcPct val="0"/>
              </a:spcBef>
              <a:defRPr/>
            </a:pPr>
            <a:r>
              <a:rPr lang="ru-RU" altLang="ru-RU" sz="2000" b="1" dirty="0">
                <a:latin typeface="Arial" pitchFamily="34" charset="0"/>
                <a:cs typeface="Arial" pitchFamily="34" charset="0"/>
              </a:rPr>
              <a:t>Отработанные замечания и предложения, поступившие после проведения публичных слушаний по проекту Правил: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1521440" y="9166933"/>
            <a:ext cx="1066800" cy="342265"/>
          </a:xfrm>
          <a:noFill/>
        </p:spPr>
        <p:txBody>
          <a:bodyPr/>
          <a:lstStyle/>
          <a:p>
            <a:fld id="{07CDA6DB-4052-4D18-B7DD-17451A2367D8}" type="slidenum">
              <a:rPr lang="ru-RU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21</a:t>
            </a:fld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A5C9F59-6E6F-014A-87F1-C01BE1AE941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9075761"/>
            <a:ext cx="2336954" cy="525439"/>
          </a:xfrm>
          <a:prstGeom prst="rect">
            <a:avLst/>
          </a:prstGeom>
        </p:spPr>
      </p:pic>
      <p:pic>
        <p:nvPicPr>
          <p:cNvPr id="46082" name="Picture 2" descr="S:\e\MPM\2018_ПЗЗ\3 этап\25 ГО Можайский\Замечания\27_11_2019\Для презы\Табличка по ПЗЗ от 13.12.19_Страница_1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93825" y="1643063"/>
            <a:ext cx="10177026" cy="720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95007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0" y="9063681"/>
            <a:ext cx="12801600" cy="537519"/>
          </a:xfrm>
          <a:prstGeom prst="rect">
            <a:avLst/>
          </a:prstGeom>
          <a:solidFill>
            <a:srgbClr val="3498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893" tIns="63952" rIns="127893" bIns="63952" rtlCol="0" anchor="ctr"/>
          <a:lstStyle/>
          <a:p>
            <a:pPr algn="ctr"/>
            <a:endParaRPr lang="ru-RU" dirty="0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0" y="0"/>
            <a:ext cx="12801600" cy="1390330"/>
          </a:xfrm>
          <a:prstGeom prst="rect">
            <a:avLst/>
          </a:prstGeom>
          <a:solidFill>
            <a:srgbClr val="3498DB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128001" tIns="64001" rIns="128001" bIns="64001" rtlCol="0" anchor="ctr">
            <a:normAutofit/>
          </a:bodyPr>
          <a:lstStyle/>
          <a:p>
            <a:pPr lvl="1" defTabSz="1280160">
              <a:spcBef>
                <a:spcPct val="0"/>
              </a:spcBef>
              <a:defRPr/>
            </a:pPr>
            <a:r>
              <a:rPr lang="ru-RU" altLang="ru-RU" sz="2000" b="1" dirty="0">
                <a:latin typeface="Arial" pitchFamily="34" charset="0"/>
                <a:cs typeface="Arial" pitchFamily="34" charset="0"/>
              </a:rPr>
              <a:t>Отработанные замечания и предложения, поступившие после проведения публичных слушаний по проекту Правил: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1521440" y="9166933"/>
            <a:ext cx="1066800" cy="342265"/>
          </a:xfrm>
          <a:noFill/>
        </p:spPr>
        <p:txBody>
          <a:bodyPr/>
          <a:lstStyle/>
          <a:p>
            <a:fld id="{07CDA6DB-4052-4D18-B7DD-17451A2367D8}" type="slidenum">
              <a:rPr lang="ru-RU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22</a:t>
            </a:fld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A5C9F59-6E6F-014A-87F1-C01BE1AE941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9075761"/>
            <a:ext cx="2336954" cy="525439"/>
          </a:xfrm>
          <a:prstGeom prst="rect">
            <a:avLst/>
          </a:prstGeom>
        </p:spPr>
      </p:pic>
      <p:pic>
        <p:nvPicPr>
          <p:cNvPr id="47106" name="Picture 2" descr="S:\e\MPM\2018_ПЗЗ\3 этап\25 ГО Можайский\Замечания\27_11_2019\Для презы\Табличка по ПЗЗ от 13.12.19_Страница_15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31876" y="1643063"/>
            <a:ext cx="10178095" cy="720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95007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0" y="9063681"/>
            <a:ext cx="12801600" cy="537519"/>
          </a:xfrm>
          <a:prstGeom prst="rect">
            <a:avLst/>
          </a:prstGeom>
          <a:solidFill>
            <a:srgbClr val="3498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893" tIns="63952" rIns="127893" bIns="63952" rtlCol="0" anchor="ctr"/>
          <a:lstStyle/>
          <a:p>
            <a:pPr algn="ctr"/>
            <a:endParaRPr lang="ru-RU" dirty="0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0" y="0"/>
            <a:ext cx="12801600" cy="1390330"/>
          </a:xfrm>
          <a:prstGeom prst="rect">
            <a:avLst/>
          </a:prstGeom>
          <a:solidFill>
            <a:srgbClr val="3498DB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128001" tIns="64001" rIns="128001" bIns="64001" rtlCol="0" anchor="ctr">
            <a:normAutofit/>
          </a:bodyPr>
          <a:lstStyle/>
          <a:p>
            <a:pPr lvl="1" defTabSz="1280160">
              <a:spcBef>
                <a:spcPct val="0"/>
              </a:spcBef>
              <a:defRPr/>
            </a:pPr>
            <a:r>
              <a:rPr lang="ru-RU" altLang="ru-RU" sz="2000" b="1" dirty="0">
                <a:latin typeface="Arial" pitchFamily="34" charset="0"/>
                <a:cs typeface="Arial" pitchFamily="34" charset="0"/>
              </a:rPr>
              <a:t>Отработанные замечания и предложения, поступившие после проведения публичных слушаний по проекту Правил: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1521440" y="9166933"/>
            <a:ext cx="1066800" cy="342265"/>
          </a:xfrm>
          <a:noFill/>
        </p:spPr>
        <p:txBody>
          <a:bodyPr/>
          <a:lstStyle/>
          <a:p>
            <a:fld id="{07CDA6DB-4052-4D18-B7DD-17451A2367D8}" type="slidenum">
              <a:rPr lang="ru-RU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23</a:t>
            </a:fld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A5C9F59-6E6F-014A-87F1-C01BE1AE941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9075761"/>
            <a:ext cx="2336954" cy="525439"/>
          </a:xfrm>
          <a:prstGeom prst="rect">
            <a:avLst/>
          </a:prstGeom>
        </p:spPr>
      </p:pic>
      <p:pic>
        <p:nvPicPr>
          <p:cNvPr id="48130" name="Picture 2" descr="S:\e\MPM\2018_ПЗЗ\3 этап\25 ГО Можайский\Замечания\27_11_2019\Для презы\Табличка по ПЗЗ от 13.12.19_Страница_16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36675" y="1549400"/>
            <a:ext cx="10180048" cy="720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95007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0" y="9063681"/>
            <a:ext cx="12801600" cy="537519"/>
          </a:xfrm>
          <a:prstGeom prst="rect">
            <a:avLst/>
          </a:prstGeom>
          <a:solidFill>
            <a:srgbClr val="3498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893" tIns="63952" rIns="127893" bIns="63952" rtlCol="0" anchor="ctr"/>
          <a:lstStyle/>
          <a:p>
            <a:pPr algn="ctr"/>
            <a:endParaRPr lang="ru-RU" dirty="0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0" y="0"/>
            <a:ext cx="12801600" cy="1390330"/>
          </a:xfrm>
          <a:prstGeom prst="rect">
            <a:avLst/>
          </a:prstGeom>
          <a:solidFill>
            <a:srgbClr val="3498DB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128001" tIns="64001" rIns="128001" bIns="64001" rtlCol="0" anchor="ctr">
            <a:normAutofit/>
          </a:bodyPr>
          <a:lstStyle/>
          <a:p>
            <a:pPr lvl="1" defTabSz="1280160">
              <a:spcBef>
                <a:spcPct val="0"/>
              </a:spcBef>
              <a:defRPr/>
            </a:pPr>
            <a:r>
              <a:rPr lang="ru-RU" altLang="ru-RU" sz="2000" b="1" dirty="0">
                <a:latin typeface="Arial" pitchFamily="34" charset="0"/>
                <a:cs typeface="Arial" pitchFamily="34" charset="0"/>
              </a:rPr>
              <a:t>Отработанные замечания и предложения, поступившие после проведения публичных слушаний по проекту Правил: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1521440" y="9166933"/>
            <a:ext cx="1066800" cy="342265"/>
          </a:xfrm>
          <a:noFill/>
        </p:spPr>
        <p:txBody>
          <a:bodyPr/>
          <a:lstStyle/>
          <a:p>
            <a:fld id="{07CDA6DB-4052-4D18-B7DD-17451A2367D8}" type="slidenum">
              <a:rPr lang="ru-RU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24</a:t>
            </a:fld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A5C9F59-6E6F-014A-87F1-C01BE1AE941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9075761"/>
            <a:ext cx="2336954" cy="525439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81063" y="1549400"/>
            <a:ext cx="11127309" cy="7408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95007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0" y="9063681"/>
            <a:ext cx="12801600" cy="537519"/>
          </a:xfrm>
          <a:prstGeom prst="rect">
            <a:avLst/>
          </a:prstGeom>
          <a:solidFill>
            <a:srgbClr val="3498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893" tIns="63952" rIns="127893" bIns="63952" rtlCol="0" anchor="ctr"/>
          <a:lstStyle/>
          <a:p>
            <a:pPr algn="ctr"/>
            <a:endParaRPr lang="ru-RU" dirty="0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0" y="0"/>
            <a:ext cx="12801600" cy="1390330"/>
          </a:xfrm>
          <a:prstGeom prst="rect">
            <a:avLst/>
          </a:prstGeom>
          <a:solidFill>
            <a:srgbClr val="3498DB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128001" tIns="64001" rIns="128001" bIns="64001" rtlCol="0" anchor="ctr">
            <a:normAutofit/>
          </a:bodyPr>
          <a:lstStyle/>
          <a:p>
            <a:pPr lvl="1" defTabSz="1280160">
              <a:spcBef>
                <a:spcPct val="0"/>
              </a:spcBef>
              <a:defRPr/>
            </a:pPr>
            <a:r>
              <a:rPr lang="ru-RU" altLang="ru-RU" sz="2000" b="1" dirty="0">
                <a:latin typeface="Arial" pitchFamily="34" charset="0"/>
                <a:cs typeface="Arial" pitchFamily="34" charset="0"/>
              </a:rPr>
              <a:t>Отработанные замечания и предложения, поступившие после проведения публичных слушаний по проекту Правил: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1521440" y="9166933"/>
            <a:ext cx="1066800" cy="342265"/>
          </a:xfrm>
          <a:noFill/>
        </p:spPr>
        <p:txBody>
          <a:bodyPr/>
          <a:lstStyle/>
          <a:p>
            <a:fld id="{07CDA6DB-4052-4D18-B7DD-17451A2367D8}" type="slidenum">
              <a:rPr lang="ru-RU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25</a:t>
            </a:fld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A5C9F59-6E6F-014A-87F1-C01BE1AE941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9075761"/>
            <a:ext cx="2336954" cy="525439"/>
          </a:xfrm>
          <a:prstGeom prst="rect">
            <a:avLst/>
          </a:prstGeom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50975" y="1811338"/>
            <a:ext cx="9772650" cy="68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95007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0" y="9063681"/>
            <a:ext cx="12801600" cy="537519"/>
          </a:xfrm>
          <a:prstGeom prst="rect">
            <a:avLst/>
          </a:prstGeom>
          <a:solidFill>
            <a:srgbClr val="3498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893" tIns="63952" rIns="127893" bIns="63952" rtlCol="0" anchor="ctr"/>
          <a:lstStyle/>
          <a:p>
            <a:pPr algn="ctr"/>
            <a:endParaRPr lang="ru-RU" dirty="0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0" y="0"/>
            <a:ext cx="12801600" cy="1390330"/>
          </a:xfrm>
          <a:prstGeom prst="rect">
            <a:avLst/>
          </a:prstGeom>
          <a:solidFill>
            <a:srgbClr val="3498DB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128001" tIns="64001" rIns="128001" bIns="64001" rtlCol="0" anchor="ctr">
            <a:normAutofit/>
          </a:bodyPr>
          <a:lstStyle/>
          <a:p>
            <a:pPr lvl="1" defTabSz="1280160">
              <a:spcBef>
                <a:spcPct val="0"/>
              </a:spcBef>
              <a:defRPr/>
            </a:pPr>
            <a:r>
              <a:rPr lang="ru-RU" altLang="ru-RU" sz="2000" b="1" dirty="0">
                <a:latin typeface="Arial" pitchFamily="34" charset="0"/>
                <a:cs typeface="Arial" pitchFamily="34" charset="0"/>
              </a:rPr>
              <a:t>Отработанные замечания и предложения, поступившие после проведения публичных слушаний по проекту Правил: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1521440" y="9166933"/>
            <a:ext cx="1066800" cy="342265"/>
          </a:xfrm>
          <a:noFill/>
        </p:spPr>
        <p:txBody>
          <a:bodyPr/>
          <a:lstStyle/>
          <a:p>
            <a:fld id="{07CDA6DB-4052-4D18-B7DD-17451A2367D8}" type="slidenum">
              <a:rPr lang="ru-RU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26</a:t>
            </a:fld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A5C9F59-6E6F-014A-87F1-C01BE1AE941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9075761"/>
            <a:ext cx="2336954" cy="525439"/>
          </a:xfrm>
          <a:prstGeom prst="rect">
            <a:avLst/>
          </a:prstGeom>
        </p:spPr>
      </p:pic>
      <p:pic>
        <p:nvPicPr>
          <p:cNvPr id="51202" name="Picture 2" descr="S:\e\MPM\2018_ПЗЗ\3 этап\25 ГО Можайский\Замечания\27_11_2019\Для презы\Табличка по ПЗЗ от 13.12.19_Страница_19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52562" y="1511300"/>
            <a:ext cx="10178979" cy="720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95007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0" y="9063681"/>
            <a:ext cx="12801600" cy="537519"/>
          </a:xfrm>
          <a:prstGeom prst="rect">
            <a:avLst/>
          </a:prstGeom>
          <a:solidFill>
            <a:srgbClr val="3498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893" tIns="63952" rIns="127893" bIns="63952" rtlCol="0" anchor="ctr"/>
          <a:lstStyle/>
          <a:p>
            <a:pPr algn="ctr"/>
            <a:endParaRPr lang="ru-RU" dirty="0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0" y="0"/>
            <a:ext cx="12801600" cy="1390330"/>
          </a:xfrm>
          <a:prstGeom prst="rect">
            <a:avLst/>
          </a:prstGeom>
          <a:solidFill>
            <a:srgbClr val="3498DB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128001" tIns="64001" rIns="128001" bIns="64001" rtlCol="0" anchor="ctr">
            <a:normAutofit/>
          </a:bodyPr>
          <a:lstStyle/>
          <a:p>
            <a:pPr lvl="1" defTabSz="1280160">
              <a:spcBef>
                <a:spcPct val="0"/>
              </a:spcBef>
              <a:defRPr/>
            </a:pPr>
            <a:r>
              <a:rPr lang="ru-RU" altLang="ru-RU" sz="2000" b="1" dirty="0">
                <a:latin typeface="Arial" pitchFamily="34" charset="0"/>
                <a:cs typeface="Arial" pitchFamily="34" charset="0"/>
              </a:rPr>
              <a:t>Отработанные замечания и предложения, поступившие после проведения публичных слушаний по проекту Правил: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1521440" y="9166933"/>
            <a:ext cx="1066800" cy="342265"/>
          </a:xfrm>
          <a:noFill/>
        </p:spPr>
        <p:txBody>
          <a:bodyPr/>
          <a:lstStyle/>
          <a:p>
            <a:fld id="{07CDA6DB-4052-4D18-B7DD-17451A2367D8}" type="slidenum">
              <a:rPr lang="ru-RU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27</a:t>
            </a:fld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A5C9F59-6E6F-014A-87F1-C01BE1AE941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9075761"/>
            <a:ext cx="2336954" cy="525439"/>
          </a:xfrm>
          <a:prstGeom prst="rect">
            <a:avLst/>
          </a:prstGeom>
        </p:spPr>
      </p:pic>
      <p:pic>
        <p:nvPicPr>
          <p:cNvPr id="52226" name="Picture 2" descr="S:\e\MPM\2018_ПЗЗ\3 этап\25 ГО Можайский\Замечания\27_11_2019\Для презы\Табличка по ПЗЗ от 13.12.19_Страница_2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08125" y="1663700"/>
            <a:ext cx="10180048" cy="720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95007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0" y="9063681"/>
            <a:ext cx="12801600" cy="537519"/>
          </a:xfrm>
          <a:prstGeom prst="rect">
            <a:avLst/>
          </a:prstGeom>
          <a:solidFill>
            <a:srgbClr val="3498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893" tIns="63952" rIns="127893" bIns="63952" rtlCol="0" anchor="ctr"/>
          <a:lstStyle/>
          <a:p>
            <a:pPr algn="ctr"/>
            <a:endParaRPr lang="ru-RU" dirty="0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0" y="0"/>
            <a:ext cx="12801600" cy="1390330"/>
          </a:xfrm>
          <a:prstGeom prst="rect">
            <a:avLst/>
          </a:prstGeom>
          <a:solidFill>
            <a:srgbClr val="3498DB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128001" tIns="64001" rIns="128001" bIns="64001" rtlCol="0" anchor="ctr">
            <a:normAutofit/>
          </a:bodyPr>
          <a:lstStyle/>
          <a:p>
            <a:pPr lvl="1" defTabSz="1280160">
              <a:spcBef>
                <a:spcPct val="0"/>
              </a:spcBef>
              <a:defRPr/>
            </a:pPr>
            <a:r>
              <a:rPr lang="ru-RU" altLang="ru-RU" sz="2000" b="1" dirty="0">
                <a:latin typeface="Arial" pitchFamily="34" charset="0"/>
                <a:cs typeface="Arial" pitchFamily="34" charset="0"/>
              </a:rPr>
              <a:t>Отработанные замечания и предложения, поступившие после проведения публичных слушаний по проекту Правил: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1521440" y="9166933"/>
            <a:ext cx="1066800" cy="342265"/>
          </a:xfrm>
          <a:noFill/>
        </p:spPr>
        <p:txBody>
          <a:bodyPr/>
          <a:lstStyle/>
          <a:p>
            <a:fld id="{07CDA6DB-4052-4D18-B7DD-17451A2367D8}" type="slidenum">
              <a:rPr lang="ru-RU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28</a:t>
            </a:fld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A5C9F59-6E6F-014A-87F1-C01BE1AE941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9075761"/>
            <a:ext cx="2336954" cy="525439"/>
          </a:xfrm>
          <a:prstGeom prst="rect">
            <a:avLst/>
          </a:prstGeom>
        </p:spPr>
      </p:pic>
      <p:pic>
        <p:nvPicPr>
          <p:cNvPr id="53250" name="Picture 2" descr="S:\e\MPM\2018_ПЗЗ\3 этап\25 ГО Можайский\Замечания\27_11_2019\Для презы\Табличка по ПЗЗ от 13.12.19_Страница_2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7762" y="1625600"/>
            <a:ext cx="10178979" cy="720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95007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0" y="9063681"/>
            <a:ext cx="12801600" cy="537519"/>
          </a:xfrm>
          <a:prstGeom prst="rect">
            <a:avLst/>
          </a:prstGeom>
          <a:solidFill>
            <a:srgbClr val="3498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893" tIns="63952" rIns="127893" bIns="63952" rtlCol="0" anchor="ctr"/>
          <a:lstStyle/>
          <a:p>
            <a:pPr algn="ctr"/>
            <a:endParaRPr lang="ru-RU" dirty="0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0" y="0"/>
            <a:ext cx="12801600" cy="1390330"/>
          </a:xfrm>
          <a:prstGeom prst="rect">
            <a:avLst/>
          </a:prstGeom>
          <a:solidFill>
            <a:srgbClr val="3498DB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128001" tIns="64001" rIns="128001" bIns="64001" rtlCol="0" anchor="ctr">
            <a:normAutofit/>
          </a:bodyPr>
          <a:lstStyle/>
          <a:p>
            <a:pPr lvl="1" defTabSz="1280160">
              <a:spcBef>
                <a:spcPct val="0"/>
              </a:spcBef>
              <a:defRPr/>
            </a:pPr>
            <a:r>
              <a:rPr lang="ru-RU" altLang="ru-RU" sz="2000" b="1" dirty="0">
                <a:latin typeface="Arial" pitchFamily="34" charset="0"/>
                <a:cs typeface="Arial" pitchFamily="34" charset="0"/>
              </a:rPr>
              <a:t>Отработанные замечания и предложения, поступившие после проведения публичных слушаний по проекту Правил: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1521440" y="9166933"/>
            <a:ext cx="1066800" cy="342265"/>
          </a:xfrm>
          <a:noFill/>
        </p:spPr>
        <p:txBody>
          <a:bodyPr/>
          <a:lstStyle/>
          <a:p>
            <a:fld id="{07CDA6DB-4052-4D18-B7DD-17451A2367D8}" type="slidenum">
              <a:rPr lang="ru-RU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29</a:t>
            </a:fld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A5C9F59-6E6F-014A-87F1-C01BE1AE941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9075761"/>
            <a:ext cx="2336954" cy="525439"/>
          </a:xfrm>
          <a:prstGeom prst="rect">
            <a:avLst/>
          </a:prstGeom>
        </p:spPr>
      </p:pic>
      <p:pic>
        <p:nvPicPr>
          <p:cNvPr id="54274" name="Picture 2" descr="S:\e\MPM\2018_ПЗЗ\3 этап\25 ГО Можайский\Замечания\27_11_2019\Для презы\Табличка по ПЗЗ от 13.12.19_Страница_2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7175" y="1473200"/>
            <a:ext cx="10180048" cy="720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95007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0" y="9063681"/>
            <a:ext cx="12801600" cy="537519"/>
          </a:xfrm>
          <a:prstGeom prst="rect">
            <a:avLst/>
          </a:prstGeom>
          <a:solidFill>
            <a:srgbClr val="3498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893" tIns="63952" rIns="127893" bIns="63952" rtlCol="0" anchor="ctr"/>
          <a:lstStyle/>
          <a:p>
            <a:pPr algn="ctr"/>
            <a:endParaRPr lang="ru-RU" dirty="0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0" y="0"/>
            <a:ext cx="12801600" cy="968991"/>
          </a:xfrm>
          <a:prstGeom prst="rect">
            <a:avLst/>
          </a:prstGeom>
          <a:solidFill>
            <a:srgbClr val="3498DB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128001" tIns="64001" rIns="128001" bIns="64001" rtlCol="0" anchor="ctr">
            <a:normAutofit fontScale="85000" lnSpcReduction="10000"/>
          </a:bodyPr>
          <a:lstStyle/>
          <a:p>
            <a:pPr lvl="1"/>
            <a:r>
              <a:rPr lang="ru-RU" sz="2000" b="1" dirty="0">
                <a:latin typeface="Arial" pitchFamily="34" charset="0"/>
                <a:cs typeface="Arial" pitchFamily="34" charset="0"/>
              </a:rPr>
              <a:t>2 часть Правил землепользования и застройки</a:t>
            </a:r>
          </a:p>
          <a:p>
            <a:pPr lvl="1"/>
            <a:r>
              <a:rPr lang="ru-RU" sz="2000" dirty="0">
                <a:latin typeface="Arial" pitchFamily="34" charset="0"/>
                <a:cs typeface="Arial" pitchFamily="34" charset="0"/>
              </a:rPr>
              <a:t>«</a:t>
            </a:r>
            <a:r>
              <a:rPr lang="ru-RU" altLang="ru-RU" sz="2000" dirty="0">
                <a:latin typeface="Arial" pitchFamily="34" charset="0"/>
                <a:cs typeface="Arial" pitchFamily="34" charset="0"/>
              </a:rPr>
              <a:t>Карта градостроительного зонирования с установленными территориями, в границах которых предусматривается осуществление деятельности по комплексному и устойчивому развитию территории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» 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1521440" y="9166933"/>
            <a:ext cx="1066800" cy="342265"/>
          </a:xfrm>
          <a:noFill/>
        </p:spPr>
        <p:txBody>
          <a:bodyPr/>
          <a:lstStyle/>
          <a:p>
            <a:fld id="{07CDA6DB-4052-4D18-B7DD-17451A2367D8}" type="slidenum">
              <a:rPr lang="ru-RU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3</a:t>
            </a:fld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A5C9F59-6E6F-014A-87F1-C01BE1AE941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9075761"/>
            <a:ext cx="2336954" cy="525439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134382"/>
            <a:ext cx="12757857" cy="5977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54133" y="6895873"/>
            <a:ext cx="2157638" cy="735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95007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0" y="9063681"/>
            <a:ext cx="12801600" cy="537519"/>
          </a:xfrm>
          <a:prstGeom prst="rect">
            <a:avLst/>
          </a:prstGeom>
          <a:solidFill>
            <a:srgbClr val="3498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893" tIns="63952" rIns="127893" bIns="63952" rtlCol="0" anchor="ctr"/>
          <a:lstStyle/>
          <a:p>
            <a:pPr algn="ctr"/>
            <a:endParaRPr lang="ru-RU" dirty="0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0" y="0"/>
            <a:ext cx="12801600" cy="1390330"/>
          </a:xfrm>
          <a:prstGeom prst="rect">
            <a:avLst/>
          </a:prstGeom>
          <a:solidFill>
            <a:srgbClr val="3498DB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128001" tIns="64001" rIns="128001" bIns="64001" rtlCol="0" anchor="ctr">
            <a:normAutofit/>
          </a:bodyPr>
          <a:lstStyle/>
          <a:p>
            <a:pPr lvl="1" defTabSz="1280160">
              <a:spcBef>
                <a:spcPct val="0"/>
              </a:spcBef>
              <a:defRPr/>
            </a:pPr>
            <a:r>
              <a:rPr lang="ru-RU" altLang="ru-RU" sz="2000" b="1" dirty="0">
                <a:latin typeface="Arial" pitchFamily="34" charset="0"/>
                <a:cs typeface="Arial" pitchFamily="34" charset="0"/>
              </a:rPr>
              <a:t>Отработанные замечания и предложения, поступившие после проведения публичных слушаний по проекту Правил: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1521440" y="9166933"/>
            <a:ext cx="1066800" cy="342265"/>
          </a:xfrm>
          <a:noFill/>
        </p:spPr>
        <p:txBody>
          <a:bodyPr/>
          <a:lstStyle/>
          <a:p>
            <a:fld id="{07CDA6DB-4052-4D18-B7DD-17451A2367D8}" type="slidenum">
              <a:rPr lang="ru-RU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30</a:t>
            </a:fld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A5C9F59-6E6F-014A-87F1-C01BE1AE941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9075761"/>
            <a:ext cx="2336954" cy="525439"/>
          </a:xfrm>
          <a:prstGeom prst="rect">
            <a:avLst/>
          </a:prstGeom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81150" y="1920875"/>
            <a:ext cx="9715500" cy="626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95007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0" y="9063681"/>
            <a:ext cx="12801600" cy="537519"/>
          </a:xfrm>
          <a:prstGeom prst="rect">
            <a:avLst/>
          </a:prstGeom>
          <a:solidFill>
            <a:srgbClr val="3498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893" tIns="63952" rIns="127893" bIns="63952" rtlCol="0" anchor="ctr"/>
          <a:lstStyle/>
          <a:p>
            <a:pPr algn="ctr"/>
            <a:endParaRPr lang="ru-RU" dirty="0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0" y="0"/>
            <a:ext cx="12801600" cy="1390330"/>
          </a:xfrm>
          <a:prstGeom prst="rect">
            <a:avLst/>
          </a:prstGeom>
          <a:solidFill>
            <a:srgbClr val="3498DB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128001" tIns="64001" rIns="128001" bIns="64001" rtlCol="0" anchor="ctr">
            <a:normAutofit/>
          </a:bodyPr>
          <a:lstStyle/>
          <a:p>
            <a:pPr lvl="1" defTabSz="1280160">
              <a:spcBef>
                <a:spcPct val="0"/>
              </a:spcBef>
              <a:defRPr/>
            </a:pPr>
            <a:r>
              <a:rPr lang="ru-RU" altLang="ru-RU" sz="2000" b="1" dirty="0">
                <a:latin typeface="Arial" pitchFamily="34" charset="0"/>
                <a:cs typeface="Arial" pitchFamily="34" charset="0"/>
              </a:rPr>
              <a:t>Отработанные замечания и предложения, поступившие после проведения публичных слушаний по проекту Правил: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1521440" y="9166933"/>
            <a:ext cx="1066800" cy="342265"/>
          </a:xfrm>
          <a:noFill/>
        </p:spPr>
        <p:txBody>
          <a:bodyPr/>
          <a:lstStyle/>
          <a:p>
            <a:fld id="{07CDA6DB-4052-4D18-B7DD-17451A2367D8}" type="slidenum">
              <a:rPr lang="ru-RU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31</a:t>
            </a:fld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A5C9F59-6E6F-014A-87F1-C01BE1AE941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9075761"/>
            <a:ext cx="2336954" cy="525439"/>
          </a:xfrm>
          <a:prstGeom prst="rect">
            <a:avLst/>
          </a:prstGeom>
        </p:spPr>
      </p:pic>
      <p:pic>
        <p:nvPicPr>
          <p:cNvPr id="56322" name="Picture 2" descr="S:\e\MPM\2018_ПЗЗ\3 этап\25 ГО Можайский\Замечания\27_11_2019\Для презы\Табличка по ПЗЗ от 13.12.19_Страница_2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52562" y="1606550"/>
            <a:ext cx="10178979" cy="720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950075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0" y="9063681"/>
            <a:ext cx="12801600" cy="537519"/>
          </a:xfrm>
          <a:prstGeom prst="rect">
            <a:avLst/>
          </a:prstGeom>
          <a:solidFill>
            <a:srgbClr val="3498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893" tIns="63952" rIns="127893" bIns="63952" rtlCol="0" anchor="ctr"/>
          <a:lstStyle/>
          <a:p>
            <a:pPr algn="ctr"/>
            <a:endParaRPr lang="ru-RU" dirty="0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0" y="0"/>
            <a:ext cx="12801600" cy="1390330"/>
          </a:xfrm>
          <a:prstGeom prst="rect">
            <a:avLst/>
          </a:prstGeom>
          <a:solidFill>
            <a:srgbClr val="3498DB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128001" tIns="64001" rIns="128001" bIns="64001" rtlCol="0" anchor="ctr">
            <a:normAutofit/>
          </a:bodyPr>
          <a:lstStyle/>
          <a:p>
            <a:pPr lvl="1" defTabSz="1280160">
              <a:spcBef>
                <a:spcPct val="0"/>
              </a:spcBef>
              <a:defRPr/>
            </a:pPr>
            <a:r>
              <a:rPr lang="ru-RU" altLang="ru-RU" sz="2000" b="1" dirty="0">
                <a:latin typeface="Arial" pitchFamily="34" charset="0"/>
                <a:cs typeface="Arial" pitchFamily="34" charset="0"/>
              </a:rPr>
              <a:t>Отработанные замечания и предложения, поступившие после проведения публичных слушаний по проекту Правил: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1521440" y="9166933"/>
            <a:ext cx="1066800" cy="342265"/>
          </a:xfrm>
          <a:noFill/>
        </p:spPr>
        <p:txBody>
          <a:bodyPr/>
          <a:lstStyle/>
          <a:p>
            <a:fld id="{07CDA6DB-4052-4D18-B7DD-17451A2367D8}" type="slidenum">
              <a:rPr lang="ru-RU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32</a:t>
            </a:fld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A5C9F59-6E6F-014A-87F1-C01BE1AE941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9075761"/>
            <a:ext cx="2336954" cy="525439"/>
          </a:xfrm>
          <a:prstGeom prst="rect">
            <a:avLst/>
          </a:prstGeom>
        </p:spPr>
      </p:pic>
      <p:pic>
        <p:nvPicPr>
          <p:cNvPr id="57346" name="Picture 2" descr="S:\e\MPM\2018_ПЗЗ\3 этап\25 ГО Можайский\Замечания\27_11_2019\Для презы\Табличка по ПЗЗ от 13.12.19_Страница_25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47812" y="1531937"/>
            <a:ext cx="10180490" cy="720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950075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0" y="9063681"/>
            <a:ext cx="12801600" cy="537519"/>
          </a:xfrm>
          <a:prstGeom prst="rect">
            <a:avLst/>
          </a:prstGeom>
          <a:solidFill>
            <a:srgbClr val="3498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893" tIns="63952" rIns="127893" bIns="63952" rtlCol="0" anchor="ctr"/>
          <a:lstStyle/>
          <a:p>
            <a:pPr algn="ctr"/>
            <a:endParaRPr lang="ru-RU" dirty="0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0" y="0"/>
            <a:ext cx="12801600" cy="1390330"/>
          </a:xfrm>
          <a:prstGeom prst="rect">
            <a:avLst/>
          </a:prstGeom>
          <a:solidFill>
            <a:srgbClr val="3498DB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128001" tIns="64001" rIns="128001" bIns="64001" rtlCol="0" anchor="ctr">
            <a:normAutofit/>
          </a:bodyPr>
          <a:lstStyle/>
          <a:p>
            <a:pPr lvl="1" defTabSz="1280160">
              <a:spcBef>
                <a:spcPct val="0"/>
              </a:spcBef>
              <a:defRPr/>
            </a:pPr>
            <a:r>
              <a:rPr lang="ru-RU" altLang="ru-RU" sz="2000" b="1" dirty="0">
                <a:latin typeface="Arial" pitchFamily="34" charset="0"/>
                <a:cs typeface="Arial" pitchFamily="34" charset="0"/>
              </a:rPr>
              <a:t>Отработанные замечания и предложения, поступившие после проведения публичных слушаний по проекту Правил: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1521440" y="9166933"/>
            <a:ext cx="1066800" cy="342265"/>
          </a:xfrm>
          <a:noFill/>
        </p:spPr>
        <p:txBody>
          <a:bodyPr/>
          <a:lstStyle/>
          <a:p>
            <a:fld id="{07CDA6DB-4052-4D18-B7DD-17451A2367D8}" type="slidenum">
              <a:rPr lang="ru-RU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33</a:t>
            </a:fld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A5C9F59-6E6F-014A-87F1-C01BE1AE941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9075761"/>
            <a:ext cx="2336954" cy="525439"/>
          </a:xfrm>
          <a:prstGeom prst="rect">
            <a:avLst/>
          </a:prstGeom>
        </p:spPr>
      </p:pic>
      <p:pic>
        <p:nvPicPr>
          <p:cNvPr id="58370" name="Picture 2" descr="S:\e\MPM\2018_ПЗЗ\3 этап\25 ГО Можайский\Замечания\27_11_2019\Для презы\Табличка по ПЗЗ от 13.12.19_Страница_26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41475" y="1452563"/>
            <a:ext cx="10177026" cy="720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950075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0" y="9063681"/>
            <a:ext cx="12801600" cy="537519"/>
          </a:xfrm>
          <a:prstGeom prst="rect">
            <a:avLst/>
          </a:prstGeom>
          <a:solidFill>
            <a:srgbClr val="3498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893" tIns="63952" rIns="127893" bIns="63952" rtlCol="0" anchor="ctr"/>
          <a:lstStyle/>
          <a:p>
            <a:pPr algn="ctr"/>
            <a:endParaRPr lang="ru-RU" dirty="0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0" y="0"/>
            <a:ext cx="12801600" cy="1390330"/>
          </a:xfrm>
          <a:prstGeom prst="rect">
            <a:avLst/>
          </a:prstGeom>
          <a:solidFill>
            <a:srgbClr val="3498DB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128001" tIns="64001" rIns="128001" bIns="64001" rtlCol="0" anchor="ctr">
            <a:normAutofit/>
          </a:bodyPr>
          <a:lstStyle/>
          <a:p>
            <a:pPr lvl="1" defTabSz="1280160">
              <a:spcBef>
                <a:spcPct val="0"/>
              </a:spcBef>
              <a:defRPr/>
            </a:pPr>
            <a:r>
              <a:rPr lang="ru-RU" altLang="ru-RU" sz="2000" b="1" dirty="0">
                <a:latin typeface="Arial" pitchFamily="34" charset="0"/>
                <a:cs typeface="Arial" pitchFamily="34" charset="0"/>
              </a:rPr>
              <a:t>Отработанные замечания и предложения, поступившие после проведения публичных слушаний по проекту Правил: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1521440" y="9166933"/>
            <a:ext cx="1066800" cy="342265"/>
          </a:xfrm>
          <a:noFill/>
        </p:spPr>
        <p:txBody>
          <a:bodyPr/>
          <a:lstStyle/>
          <a:p>
            <a:fld id="{07CDA6DB-4052-4D18-B7DD-17451A2367D8}" type="slidenum">
              <a:rPr lang="ru-RU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34</a:t>
            </a:fld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A5C9F59-6E6F-014A-87F1-C01BE1AE941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9075761"/>
            <a:ext cx="2336954" cy="525439"/>
          </a:xfrm>
          <a:prstGeom prst="rect">
            <a:avLst/>
          </a:prstGeom>
        </p:spPr>
      </p:pic>
      <p:pic>
        <p:nvPicPr>
          <p:cNvPr id="59394" name="Picture 2" descr="S:\e\MPM\2018_ПЗЗ\3 этап\25 ГО Можайский\Замечания\27_11_2019\Для презы\Табличка по ПЗЗ от 13.12.19_Страница_27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60475" y="1643063"/>
            <a:ext cx="10175516" cy="720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950075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0" y="9063681"/>
            <a:ext cx="12801600" cy="537519"/>
          </a:xfrm>
          <a:prstGeom prst="rect">
            <a:avLst/>
          </a:prstGeom>
          <a:solidFill>
            <a:srgbClr val="3498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893" tIns="63952" rIns="127893" bIns="63952" rtlCol="0" anchor="ctr"/>
          <a:lstStyle/>
          <a:p>
            <a:pPr algn="ctr"/>
            <a:endParaRPr lang="ru-RU" dirty="0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0" y="0"/>
            <a:ext cx="12801600" cy="1390330"/>
          </a:xfrm>
          <a:prstGeom prst="rect">
            <a:avLst/>
          </a:prstGeom>
          <a:solidFill>
            <a:srgbClr val="3498DB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128001" tIns="64001" rIns="128001" bIns="64001" rtlCol="0" anchor="ctr">
            <a:normAutofit/>
          </a:bodyPr>
          <a:lstStyle/>
          <a:p>
            <a:pPr lvl="1" defTabSz="1280160">
              <a:spcBef>
                <a:spcPct val="0"/>
              </a:spcBef>
              <a:defRPr/>
            </a:pPr>
            <a:r>
              <a:rPr lang="ru-RU" altLang="ru-RU" sz="2000" b="1" dirty="0">
                <a:latin typeface="Arial" pitchFamily="34" charset="0"/>
                <a:cs typeface="Arial" pitchFamily="34" charset="0"/>
              </a:rPr>
              <a:t>Отработанные замечания и предложения, поступившие после проведения публичных слушаний по проекту Правил: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1521440" y="9166933"/>
            <a:ext cx="1066800" cy="342265"/>
          </a:xfrm>
          <a:noFill/>
        </p:spPr>
        <p:txBody>
          <a:bodyPr/>
          <a:lstStyle/>
          <a:p>
            <a:fld id="{07CDA6DB-4052-4D18-B7DD-17451A2367D8}" type="slidenum">
              <a:rPr lang="ru-RU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35</a:t>
            </a:fld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A5C9F59-6E6F-014A-87F1-C01BE1AE941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9075761"/>
            <a:ext cx="2336954" cy="525439"/>
          </a:xfrm>
          <a:prstGeom prst="rect">
            <a:avLst/>
          </a:prstGeom>
        </p:spPr>
      </p:pic>
      <p:pic>
        <p:nvPicPr>
          <p:cNvPr id="60418" name="Picture 2" descr="S:\e\MPM\2018_ПЗЗ\3 этап\25 ГО Можайский\Замечания\27_11_2019\Для презы\Табличка по ПЗЗ от 13.12.19_Страница_28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81112" y="1528762"/>
            <a:ext cx="10174888" cy="720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950075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0" y="9063681"/>
            <a:ext cx="12801600" cy="537519"/>
          </a:xfrm>
          <a:prstGeom prst="rect">
            <a:avLst/>
          </a:prstGeom>
          <a:solidFill>
            <a:srgbClr val="3498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893" tIns="63952" rIns="127893" bIns="63952" rtlCol="0" anchor="ctr"/>
          <a:lstStyle/>
          <a:p>
            <a:pPr algn="ctr"/>
            <a:endParaRPr lang="ru-RU" dirty="0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0" y="0"/>
            <a:ext cx="12801600" cy="1390330"/>
          </a:xfrm>
          <a:prstGeom prst="rect">
            <a:avLst/>
          </a:prstGeom>
          <a:solidFill>
            <a:srgbClr val="3498DB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128001" tIns="64001" rIns="128001" bIns="64001" rtlCol="0" anchor="ctr">
            <a:normAutofit/>
          </a:bodyPr>
          <a:lstStyle/>
          <a:p>
            <a:pPr lvl="1" defTabSz="1280160">
              <a:spcBef>
                <a:spcPct val="0"/>
              </a:spcBef>
              <a:defRPr/>
            </a:pPr>
            <a:r>
              <a:rPr lang="ru-RU" altLang="ru-RU" sz="2000" b="1" dirty="0">
                <a:latin typeface="Arial" pitchFamily="34" charset="0"/>
                <a:cs typeface="Arial" pitchFamily="34" charset="0"/>
              </a:rPr>
              <a:t>Отработанные замечания и предложения, поступившие после проведения публичных слушаний по проекту Правил: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1521440" y="9166933"/>
            <a:ext cx="1066800" cy="342265"/>
          </a:xfrm>
          <a:noFill/>
        </p:spPr>
        <p:txBody>
          <a:bodyPr/>
          <a:lstStyle/>
          <a:p>
            <a:fld id="{07CDA6DB-4052-4D18-B7DD-17451A2367D8}" type="slidenum">
              <a:rPr lang="ru-RU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36</a:t>
            </a:fld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A5C9F59-6E6F-014A-87F1-C01BE1AE941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9075761"/>
            <a:ext cx="2336954" cy="525439"/>
          </a:xfrm>
          <a:prstGeom prst="rect">
            <a:avLst/>
          </a:prstGeom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17638" y="1655763"/>
            <a:ext cx="9534525" cy="692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950075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0" y="9063681"/>
            <a:ext cx="12801600" cy="537519"/>
          </a:xfrm>
          <a:prstGeom prst="rect">
            <a:avLst/>
          </a:prstGeom>
          <a:solidFill>
            <a:srgbClr val="3498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893" tIns="63952" rIns="127893" bIns="63952" rtlCol="0" anchor="ctr"/>
          <a:lstStyle/>
          <a:p>
            <a:pPr algn="ctr"/>
            <a:endParaRPr lang="ru-RU" dirty="0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0" y="0"/>
            <a:ext cx="12801600" cy="1390330"/>
          </a:xfrm>
          <a:prstGeom prst="rect">
            <a:avLst/>
          </a:prstGeom>
          <a:solidFill>
            <a:srgbClr val="3498DB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128001" tIns="64001" rIns="128001" bIns="64001" rtlCol="0" anchor="ctr">
            <a:normAutofit/>
          </a:bodyPr>
          <a:lstStyle/>
          <a:p>
            <a:pPr lvl="1" defTabSz="1280160">
              <a:spcBef>
                <a:spcPct val="0"/>
              </a:spcBef>
              <a:defRPr/>
            </a:pPr>
            <a:r>
              <a:rPr lang="ru-RU" altLang="ru-RU" sz="2000" b="1" dirty="0">
                <a:latin typeface="Arial" pitchFamily="34" charset="0"/>
                <a:cs typeface="Arial" pitchFamily="34" charset="0"/>
              </a:rPr>
              <a:t>Отработанные замечания и предложения, поступившие после проведения публичных слушаний по проекту Правил: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1521440" y="9166933"/>
            <a:ext cx="1066800" cy="342265"/>
          </a:xfrm>
          <a:noFill/>
        </p:spPr>
        <p:txBody>
          <a:bodyPr/>
          <a:lstStyle/>
          <a:p>
            <a:fld id="{07CDA6DB-4052-4D18-B7DD-17451A2367D8}" type="slidenum">
              <a:rPr lang="ru-RU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37</a:t>
            </a:fld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A5C9F59-6E6F-014A-87F1-C01BE1AE941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9075761"/>
            <a:ext cx="2336954" cy="525439"/>
          </a:xfrm>
          <a:prstGeom prst="rect">
            <a:avLst/>
          </a:prstGeom>
        </p:spPr>
      </p:pic>
      <p:pic>
        <p:nvPicPr>
          <p:cNvPr id="62466" name="Picture 2" descr="S:\e\MPM\2018_ПЗЗ\3 этап\25 ГО Можайский\Замечания\27_11_2019\Для презы\Табличка по ПЗЗ от 13.12.19_Страница_3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68388" y="1585912"/>
            <a:ext cx="10177653" cy="720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950075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0" y="9063681"/>
            <a:ext cx="12801600" cy="537519"/>
          </a:xfrm>
          <a:prstGeom prst="rect">
            <a:avLst/>
          </a:prstGeom>
          <a:solidFill>
            <a:srgbClr val="3498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893" tIns="63952" rIns="127893" bIns="63952" rtlCol="0" anchor="ctr"/>
          <a:lstStyle/>
          <a:p>
            <a:pPr algn="ctr"/>
            <a:endParaRPr lang="ru-RU" dirty="0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0" y="0"/>
            <a:ext cx="12801600" cy="1390330"/>
          </a:xfrm>
          <a:prstGeom prst="rect">
            <a:avLst/>
          </a:prstGeom>
          <a:solidFill>
            <a:srgbClr val="3498DB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128001" tIns="64001" rIns="128001" bIns="64001" rtlCol="0" anchor="ctr">
            <a:normAutofit/>
          </a:bodyPr>
          <a:lstStyle/>
          <a:p>
            <a:pPr lvl="1" defTabSz="1280160">
              <a:spcBef>
                <a:spcPct val="0"/>
              </a:spcBef>
              <a:defRPr/>
            </a:pPr>
            <a:r>
              <a:rPr lang="ru-RU" altLang="ru-RU" sz="2000" b="1" dirty="0">
                <a:latin typeface="Arial" pitchFamily="34" charset="0"/>
                <a:cs typeface="Arial" pitchFamily="34" charset="0"/>
              </a:rPr>
              <a:t>Отработанные замечания и предложения, поступившие после проведения публичных слушаний по проекту Правил: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1521440" y="9166933"/>
            <a:ext cx="1066800" cy="342265"/>
          </a:xfrm>
          <a:noFill/>
        </p:spPr>
        <p:txBody>
          <a:bodyPr/>
          <a:lstStyle/>
          <a:p>
            <a:fld id="{07CDA6DB-4052-4D18-B7DD-17451A2367D8}" type="slidenum">
              <a:rPr lang="ru-RU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38</a:t>
            </a:fld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A5C9F59-6E6F-014A-87F1-C01BE1AE941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9075761"/>
            <a:ext cx="2336954" cy="525439"/>
          </a:xfrm>
          <a:prstGeom prst="rect">
            <a:avLst/>
          </a:prstGeom>
        </p:spPr>
      </p:pic>
      <p:pic>
        <p:nvPicPr>
          <p:cNvPr id="63490" name="Picture 2" descr="S:\e\MPM\2018_ПЗЗ\3 этап\25 ГО Можайский\Замечания\27_11_2019\Для презы\Табличка по ПЗЗ от 13.12.19_Страница_3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76362" y="1471612"/>
            <a:ext cx="10174888" cy="720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950075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0" y="9063681"/>
            <a:ext cx="12801600" cy="537519"/>
          </a:xfrm>
          <a:prstGeom prst="rect">
            <a:avLst/>
          </a:prstGeom>
          <a:solidFill>
            <a:srgbClr val="3498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893" tIns="63952" rIns="127893" bIns="63952" rtlCol="0" anchor="ctr"/>
          <a:lstStyle/>
          <a:p>
            <a:pPr algn="ctr"/>
            <a:endParaRPr lang="ru-RU" dirty="0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0" y="0"/>
            <a:ext cx="12801600" cy="1390330"/>
          </a:xfrm>
          <a:prstGeom prst="rect">
            <a:avLst/>
          </a:prstGeom>
          <a:solidFill>
            <a:srgbClr val="3498DB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128001" tIns="64001" rIns="128001" bIns="64001" rtlCol="0" anchor="ctr">
            <a:normAutofit/>
          </a:bodyPr>
          <a:lstStyle/>
          <a:p>
            <a:pPr lvl="1" defTabSz="1280160">
              <a:spcBef>
                <a:spcPct val="0"/>
              </a:spcBef>
              <a:defRPr/>
            </a:pPr>
            <a:r>
              <a:rPr lang="ru-RU" altLang="ru-RU" sz="2000" b="1" dirty="0">
                <a:latin typeface="Arial" pitchFamily="34" charset="0"/>
                <a:cs typeface="Arial" pitchFamily="34" charset="0"/>
              </a:rPr>
              <a:t>Отработанные замечания и предложения, поступившие после проведения публичных слушаний по проекту Правил: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1521440" y="9166933"/>
            <a:ext cx="1066800" cy="342265"/>
          </a:xfrm>
          <a:noFill/>
        </p:spPr>
        <p:txBody>
          <a:bodyPr/>
          <a:lstStyle/>
          <a:p>
            <a:fld id="{07CDA6DB-4052-4D18-B7DD-17451A2367D8}" type="slidenum">
              <a:rPr lang="ru-RU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39</a:t>
            </a:fld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A5C9F59-6E6F-014A-87F1-C01BE1AE941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9075761"/>
            <a:ext cx="2336954" cy="525439"/>
          </a:xfrm>
          <a:prstGeom prst="rect">
            <a:avLst/>
          </a:prstGeom>
        </p:spPr>
      </p:pic>
      <p:pic>
        <p:nvPicPr>
          <p:cNvPr id="64514" name="Picture 2" descr="S:\e\MPM\2018_ПЗЗ\3 этап\25 ГО Можайский\Замечания\27_11_2019\Для презы\Табличка по ПЗЗ от 13.12.19_Страница_3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89025" y="1568450"/>
            <a:ext cx="10180048" cy="720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95007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0" y="9063681"/>
            <a:ext cx="12801600" cy="537519"/>
          </a:xfrm>
          <a:prstGeom prst="rect">
            <a:avLst/>
          </a:prstGeom>
          <a:solidFill>
            <a:srgbClr val="3498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893" tIns="63952" rIns="127893" bIns="63952" rtlCol="0" anchor="ctr"/>
          <a:lstStyle/>
          <a:p>
            <a:pPr algn="ctr"/>
            <a:endParaRPr lang="ru-RU" dirty="0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0" y="0"/>
            <a:ext cx="12801600" cy="968991"/>
          </a:xfrm>
          <a:prstGeom prst="rect">
            <a:avLst/>
          </a:prstGeom>
          <a:solidFill>
            <a:srgbClr val="3498DB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128001" tIns="64001" rIns="128001" bIns="64001" rtlCol="0" anchor="ctr">
            <a:normAutofit fontScale="85000" lnSpcReduction="20000"/>
          </a:bodyPr>
          <a:lstStyle/>
          <a:p>
            <a:pPr lvl="1"/>
            <a:r>
              <a:rPr lang="ru-RU" sz="2000" b="1" dirty="0">
                <a:latin typeface="Arial" pitchFamily="34" charset="0"/>
                <a:cs typeface="Arial" pitchFamily="34" charset="0"/>
              </a:rPr>
              <a:t>2 часть Правил землепользования и застройки</a:t>
            </a:r>
          </a:p>
          <a:p>
            <a:pPr lvl="1"/>
            <a:r>
              <a:rPr lang="ru-RU" sz="2000" dirty="0">
                <a:latin typeface="Arial" pitchFamily="34" charset="0"/>
                <a:cs typeface="Arial" pitchFamily="34" charset="0"/>
              </a:rPr>
              <a:t>«</a:t>
            </a:r>
            <a:r>
              <a:rPr lang="ru-RU" altLang="ru-RU" sz="2000" dirty="0">
                <a:latin typeface="Arial" pitchFamily="34" charset="0"/>
                <a:cs typeface="Arial" pitchFamily="34" charset="0"/>
              </a:rPr>
              <a:t>Карта градостроительного зонирования с отображением границ населенных пунктов, входящих в состав городского округа, границ зон с особыми условиями использования территорий, границ территорий объектов культурного наследия и границ территорий исторических поселений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»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1521440" y="9166933"/>
            <a:ext cx="1066800" cy="342265"/>
          </a:xfrm>
          <a:noFill/>
        </p:spPr>
        <p:txBody>
          <a:bodyPr/>
          <a:lstStyle/>
          <a:p>
            <a:fld id="{07CDA6DB-4052-4D18-B7DD-17451A2367D8}" type="slidenum">
              <a:rPr lang="ru-RU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4</a:t>
            </a:fld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A5C9F59-6E6F-014A-87F1-C01BE1AE941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9075761"/>
            <a:ext cx="2336954" cy="525439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8910" y="1132568"/>
            <a:ext cx="7705725" cy="782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950075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0" y="9063681"/>
            <a:ext cx="12801600" cy="537519"/>
          </a:xfrm>
          <a:prstGeom prst="rect">
            <a:avLst/>
          </a:prstGeom>
          <a:solidFill>
            <a:srgbClr val="3498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893" tIns="63952" rIns="127893" bIns="63952" rtlCol="0" anchor="ctr"/>
          <a:lstStyle/>
          <a:p>
            <a:pPr algn="ctr"/>
            <a:endParaRPr lang="ru-RU" dirty="0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0" y="0"/>
            <a:ext cx="12801600" cy="1390330"/>
          </a:xfrm>
          <a:prstGeom prst="rect">
            <a:avLst/>
          </a:prstGeom>
          <a:solidFill>
            <a:srgbClr val="3498DB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128001" tIns="64001" rIns="128001" bIns="64001" rtlCol="0" anchor="ctr">
            <a:normAutofit/>
          </a:bodyPr>
          <a:lstStyle/>
          <a:p>
            <a:pPr lvl="1" defTabSz="1280160">
              <a:spcBef>
                <a:spcPct val="0"/>
              </a:spcBef>
              <a:defRPr/>
            </a:pPr>
            <a:r>
              <a:rPr lang="ru-RU" altLang="ru-RU" sz="2000" b="1" dirty="0">
                <a:latin typeface="Arial" pitchFamily="34" charset="0"/>
                <a:cs typeface="Arial" pitchFamily="34" charset="0"/>
              </a:rPr>
              <a:t>Отработанные замечания и предложения, поступившие после проведения публичных слушаний по проекту Правил: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1521440" y="9166933"/>
            <a:ext cx="1066800" cy="342265"/>
          </a:xfrm>
          <a:noFill/>
        </p:spPr>
        <p:txBody>
          <a:bodyPr/>
          <a:lstStyle/>
          <a:p>
            <a:fld id="{07CDA6DB-4052-4D18-B7DD-17451A2367D8}" type="slidenum">
              <a:rPr lang="ru-RU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40</a:t>
            </a:fld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A5C9F59-6E6F-014A-87F1-C01BE1AE941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9075761"/>
            <a:ext cx="2336954" cy="525439"/>
          </a:xfrm>
          <a:prstGeom prst="rect">
            <a:avLst/>
          </a:prstGeom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65275" y="1774825"/>
            <a:ext cx="9391650" cy="683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950075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0" y="9063681"/>
            <a:ext cx="12801600" cy="537519"/>
          </a:xfrm>
          <a:prstGeom prst="rect">
            <a:avLst/>
          </a:prstGeom>
          <a:solidFill>
            <a:srgbClr val="3498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893" tIns="63952" rIns="127893" bIns="63952" rtlCol="0" anchor="ctr"/>
          <a:lstStyle/>
          <a:p>
            <a:pPr algn="ctr"/>
            <a:endParaRPr lang="ru-RU" dirty="0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0" y="0"/>
            <a:ext cx="12801600" cy="1390330"/>
          </a:xfrm>
          <a:prstGeom prst="rect">
            <a:avLst/>
          </a:prstGeom>
          <a:solidFill>
            <a:srgbClr val="3498DB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128001" tIns="64001" rIns="128001" bIns="64001" rtlCol="0" anchor="ctr">
            <a:normAutofit/>
          </a:bodyPr>
          <a:lstStyle/>
          <a:p>
            <a:pPr lvl="1" defTabSz="1280160">
              <a:spcBef>
                <a:spcPct val="0"/>
              </a:spcBef>
              <a:defRPr/>
            </a:pPr>
            <a:r>
              <a:rPr lang="ru-RU" altLang="ru-RU" sz="2000" b="1" dirty="0">
                <a:latin typeface="Arial" pitchFamily="34" charset="0"/>
                <a:cs typeface="Arial" pitchFamily="34" charset="0"/>
              </a:rPr>
              <a:t>Отработанные замечания и предложения, поступившие после проведения публичных слушаний по проекту Правил: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1521440" y="9166933"/>
            <a:ext cx="1066800" cy="342265"/>
          </a:xfrm>
          <a:noFill/>
        </p:spPr>
        <p:txBody>
          <a:bodyPr/>
          <a:lstStyle/>
          <a:p>
            <a:fld id="{07CDA6DB-4052-4D18-B7DD-17451A2367D8}" type="slidenum">
              <a:rPr lang="ru-RU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41</a:t>
            </a:fld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A5C9F59-6E6F-014A-87F1-C01BE1AE941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9075761"/>
            <a:ext cx="2336954" cy="525439"/>
          </a:xfrm>
          <a:prstGeom prst="rect">
            <a:avLst/>
          </a:prstGeom>
        </p:spPr>
      </p:pic>
      <p:pic>
        <p:nvPicPr>
          <p:cNvPr id="66562" name="Picture 2" descr="S:\e\MPM\2018_ПЗЗ\3 этап\25 ГО Можайский\Замечания\27_11_2019\Для презы\Табличка по ПЗЗ от 13.12.19_Страница_3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00162" y="1570037"/>
            <a:ext cx="10180490" cy="720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950075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0" y="9063681"/>
            <a:ext cx="12801600" cy="537519"/>
          </a:xfrm>
          <a:prstGeom prst="rect">
            <a:avLst/>
          </a:prstGeom>
          <a:solidFill>
            <a:srgbClr val="3498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893" tIns="63952" rIns="127893" bIns="63952" rtlCol="0" anchor="ctr"/>
          <a:lstStyle/>
          <a:p>
            <a:pPr algn="ctr"/>
            <a:endParaRPr lang="ru-RU" dirty="0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0" y="0"/>
            <a:ext cx="12801600" cy="1390330"/>
          </a:xfrm>
          <a:prstGeom prst="rect">
            <a:avLst/>
          </a:prstGeom>
          <a:solidFill>
            <a:srgbClr val="3498DB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128001" tIns="64001" rIns="128001" bIns="64001" rtlCol="0" anchor="ctr">
            <a:normAutofit/>
          </a:bodyPr>
          <a:lstStyle/>
          <a:p>
            <a:pPr lvl="1" defTabSz="1280160">
              <a:spcBef>
                <a:spcPct val="0"/>
              </a:spcBef>
              <a:defRPr/>
            </a:pPr>
            <a:r>
              <a:rPr lang="ru-RU" altLang="ru-RU" sz="2000" b="1" dirty="0">
                <a:latin typeface="Arial" pitchFamily="34" charset="0"/>
                <a:cs typeface="Arial" pitchFamily="34" charset="0"/>
              </a:rPr>
              <a:t>Отработанные замечания и предложения, поступившие после проведения публичных слушаний по проекту Правил: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1521440" y="9166933"/>
            <a:ext cx="1066800" cy="342265"/>
          </a:xfrm>
          <a:noFill/>
        </p:spPr>
        <p:txBody>
          <a:bodyPr/>
          <a:lstStyle/>
          <a:p>
            <a:fld id="{07CDA6DB-4052-4D18-B7DD-17451A2367D8}" type="slidenum">
              <a:rPr lang="ru-RU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42</a:t>
            </a:fld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A5C9F59-6E6F-014A-87F1-C01BE1AE941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9075761"/>
            <a:ext cx="2336954" cy="525439"/>
          </a:xfrm>
          <a:prstGeom prst="rect">
            <a:avLst/>
          </a:prstGeom>
        </p:spPr>
      </p:pic>
      <p:pic>
        <p:nvPicPr>
          <p:cNvPr id="67586" name="Picture 2" descr="S:\e\MPM\2018_ПЗЗ\3 этап\25 ГО Можайский\Замечания\27_11_2019\Для презы\Табличка по ПЗЗ от 13.12.19_Страница_35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23962" y="1474788"/>
            <a:ext cx="10180491" cy="720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950075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0" y="9063681"/>
            <a:ext cx="12801600" cy="537519"/>
          </a:xfrm>
          <a:prstGeom prst="rect">
            <a:avLst/>
          </a:prstGeom>
          <a:solidFill>
            <a:srgbClr val="3498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893" tIns="63952" rIns="127893" bIns="63952" rtlCol="0" anchor="ctr"/>
          <a:lstStyle/>
          <a:p>
            <a:pPr algn="ctr"/>
            <a:endParaRPr lang="ru-RU" dirty="0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0" y="0"/>
            <a:ext cx="12801600" cy="1390330"/>
          </a:xfrm>
          <a:prstGeom prst="rect">
            <a:avLst/>
          </a:prstGeom>
          <a:solidFill>
            <a:srgbClr val="3498DB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128001" tIns="64001" rIns="128001" bIns="64001" rtlCol="0" anchor="ctr">
            <a:normAutofit/>
          </a:bodyPr>
          <a:lstStyle/>
          <a:p>
            <a:pPr lvl="1" defTabSz="1280160">
              <a:spcBef>
                <a:spcPct val="0"/>
              </a:spcBef>
              <a:defRPr/>
            </a:pPr>
            <a:r>
              <a:rPr lang="ru-RU" altLang="ru-RU" sz="2000" b="1" dirty="0">
                <a:latin typeface="Arial" pitchFamily="34" charset="0"/>
                <a:cs typeface="Arial" pitchFamily="34" charset="0"/>
              </a:rPr>
              <a:t>Отработанные замечания и предложения, поступившие после проведения публичных слушаний по проекту Правил: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1521440" y="9166933"/>
            <a:ext cx="1066800" cy="342265"/>
          </a:xfrm>
          <a:noFill/>
        </p:spPr>
        <p:txBody>
          <a:bodyPr/>
          <a:lstStyle/>
          <a:p>
            <a:fld id="{07CDA6DB-4052-4D18-B7DD-17451A2367D8}" type="slidenum">
              <a:rPr lang="ru-RU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43</a:t>
            </a:fld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A5C9F59-6E6F-014A-87F1-C01BE1AE941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9075761"/>
            <a:ext cx="2336954" cy="525439"/>
          </a:xfrm>
          <a:prstGeom prst="rect">
            <a:avLst/>
          </a:prstGeom>
        </p:spPr>
      </p:pic>
      <p:pic>
        <p:nvPicPr>
          <p:cNvPr id="68610" name="Picture 2" descr="S:\e\MPM\2018_ПЗЗ\3 этап\25 ГО Можайский\Замечания\27_11_2019\Для презы\Табличка по ПЗЗ от 13.12.19_Страница_36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09663" y="1703388"/>
            <a:ext cx="10180490" cy="720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950075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0" y="9063681"/>
            <a:ext cx="12801600" cy="537519"/>
          </a:xfrm>
          <a:prstGeom prst="rect">
            <a:avLst/>
          </a:prstGeom>
          <a:solidFill>
            <a:srgbClr val="3498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893" tIns="63952" rIns="127893" bIns="63952" rtlCol="0" anchor="ctr"/>
          <a:lstStyle/>
          <a:p>
            <a:pPr algn="ctr"/>
            <a:endParaRPr lang="ru-RU" dirty="0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0" y="0"/>
            <a:ext cx="12801600" cy="1390330"/>
          </a:xfrm>
          <a:prstGeom prst="rect">
            <a:avLst/>
          </a:prstGeom>
          <a:solidFill>
            <a:srgbClr val="3498DB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128001" tIns="64001" rIns="128001" bIns="64001" rtlCol="0" anchor="ctr">
            <a:normAutofit/>
          </a:bodyPr>
          <a:lstStyle/>
          <a:p>
            <a:pPr lvl="1" defTabSz="1280160">
              <a:spcBef>
                <a:spcPct val="0"/>
              </a:spcBef>
              <a:defRPr/>
            </a:pPr>
            <a:r>
              <a:rPr lang="ru-RU" altLang="ru-RU" sz="2000" b="1" dirty="0">
                <a:latin typeface="Arial" pitchFamily="34" charset="0"/>
                <a:cs typeface="Arial" pitchFamily="34" charset="0"/>
              </a:rPr>
              <a:t>Отработанные замечания и предложения, поступившие после проведения публичных слушаний по проекту Правил: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1521440" y="9166933"/>
            <a:ext cx="1066800" cy="342265"/>
          </a:xfrm>
          <a:noFill/>
        </p:spPr>
        <p:txBody>
          <a:bodyPr/>
          <a:lstStyle/>
          <a:p>
            <a:fld id="{07CDA6DB-4052-4D18-B7DD-17451A2367D8}" type="slidenum">
              <a:rPr lang="ru-RU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44</a:t>
            </a:fld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A5C9F59-6E6F-014A-87F1-C01BE1AE941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9075761"/>
            <a:ext cx="2336954" cy="525439"/>
          </a:xfrm>
          <a:prstGeom prst="rect">
            <a:avLst/>
          </a:prstGeom>
        </p:spPr>
      </p:pic>
      <p:pic>
        <p:nvPicPr>
          <p:cNvPr id="69634" name="Picture 2" descr="S:\e\MPM\2018_ПЗЗ\3 этап\25 ГО Можайский\Замечания\27_11_2019\Для презы\Табличка по ПЗЗ от 13.12.19_Страница_37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65275" y="1530350"/>
            <a:ext cx="10180048" cy="720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950075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0" y="9063681"/>
            <a:ext cx="12801600" cy="537519"/>
          </a:xfrm>
          <a:prstGeom prst="rect">
            <a:avLst/>
          </a:prstGeom>
          <a:solidFill>
            <a:srgbClr val="3498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893" tIns="63952" rIns="127893" bIns="63952" rtlCol="0" anchor="ctr"/>
          <a:lstStyle/>
          <a:p>
            <a:pPr algn="ctr"/>
            <a:endParaRPr lang="ru-RU" dirty="0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0" y="0"/>
            <a:ext cx="12801600" cy="1390330"/>
          </a:xfrm>
          <a:prstGeom prst="rect">
            <a:avLst/>
          </a:prstGeom>
          <a:solidFill>
            <a:srgbClr val="3498DB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128001" tIns="64001" rIns="128001" bIns="64001" rtlCol="0" anchor="ctr">
            <a:normAutofit/>
          </a:bodyPr>
          <a:lstStyle/>
          <a:p>
            <a:pPr lvl="1" defTabSz="1280160">
              <a:spcBef>
                <a:spcPct val="0"/>
              </a:spcBef>
              <a:defRPr/>
            </a:pPr>
            <a:r>
              <a:rPr lang="ru-RU" altLang="ru-RU" sz="2000" b="1" dirty="0">
                <a:latin typeface="Arial" pitchFamily="34" charset="0"/>
                <a:cs typeface="Arial" pitchFamily="34" charset="0"/>
              </a:rPr>
              <a:t>Отработанные замечания и предложения, поступившие после проведения публичных слушаний по проекту Правил: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1521440" y="9166933"/>
            <a:ext cx="1066800" cy="342265"/>
          </a:xfrm>
          <a:noFill/>
        </p:spPr>
        <p:txBody>
          <a:bodyPr/>
          <a:lstStyle/>
          <a:p>
            <a:fld id="{07CDA6DB-4052-4D18-B7DD-17451A2367D8}" type="slidenum">
              <a:rPr lang="ru-RU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45</a:t>
            </a:fld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A5C9F59-6E6F-014A-87F1-C01BE1AE941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9075761"/>
            <a:ext cx="2336954" cy="525439"/>
          </a:xfrm>
          <a:prstGeom prst="rect">
            <a:avLst/>
          </a:prstGeom>
        </p:spPr>
      </p:pic>
      <p:pic>
        <p:nvPicPr>
          <p:cNvPr id="70658" name="Picture 2" descr="S:\e\MPM\2018_ПЗЗ\3 этап\25 ГО Можайский\Замечания\27_11_2019\Для презы\Табличка по ПЗЗ от 13.12.19_Страница_38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3775" y="1568450"/>
            <a:ext cx="10180048" cy="720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950075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0" y="9063681"/>
            <a:ext cx="12801600" cy="537519"/>
          </a:xfrm>
          <a:prstGeom prst="rect">
            <a:avLst/>
          </a:prstGeom>
          <a:solidFill>
            <a:srgbClr val="3498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893" tIns="63952" rIns="127893" bIns="63952" rtlCol="0" anchor="ctr"/>
          <a:lstStyle/>
          <a:p>
            <a:pPr algn="ctr"/>
            <a:endParaRPr lang="ru-RU" dirty="0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0" y="0"/>
            <a:ext cx="12801600" cy="1390330"/>
          </a:xfrm>
          <a:prstGeom prst="rect">
            <a:avLst/>
          </a:prstGeom>
          <a:solidFill>
            <a:srgbClr val="3498DB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128001" tIns="64001" rIns="128001" bIns="64001" rtlCol="0" anchor="ctr">
            <a:normAutofit/>
          </a:bodyPr>
          <a:lstStyle/>
          <a:p>
            <a:pPr lvl="1" defTabSz="1280160">
              <a:spcBef>
                <a:spcPct val="0"/>
              </a:spcBef>
              <a:defRPr/>
            </a:pPr>
            <a:r>
              <a:rPr lang="ru-RU" altLang="ru-RU" sz="2000" b="1" dirty="0">
                <a:latin typeface="Arial" pitchFamily="34" charset="0"/>
                <a:cs typeface="Arial" pitchFamily="34" charset="0"/>
              </a:rPr>
              <a:t>Отработанные замечания и предложения, поступившие после проведения публичных слушаний по проекту Правил: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1521440" y="9166933"/>
            <a:ext cx="1066800" cy="342265"/>
          </a:xfrm>
          <a:noFill/>
        </p:spPr>
        <p:txBody>
          <a:bodyPr/>
          <a:lstStyle/>
          <a:p>
            <a:fld id="{07CDA6DB-4052-4D18-B7DD-17451A2367D8}" type="slidenum">
              <a:rPr lang="ru-RU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46</a:t>
            </a:fld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A5C9F59-6E6F-014A-87F1-C01BE1AE941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9075761"/>
            <a:ext cx="2336954" cy="525439"/>
          </a:xfrm>
          <a:prstGeom prst="rect">
            <a:avLst/>
          </a:prstGeom>
        </p:spPr>
      </p:pic>
      <p:pic>
        <p:nvPicPr>
          <p:cNvPr id="71682" name="Picture 2" descr="S:\e\MPM\2018_ПЗЗ\3 этап\25 ГО Можайский\Замечания\27_11_2019\Для презы\Табличка по ПЗЗ от 13.12.19_Страница_39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12825" y="1700213"/>
            <a:ext cx="10177026" cy="720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950075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0" y="9063681"/>
            <a:ext cx="12801600" cy="537519"/>
          </a:xfrm>
          <a:prstGeom prst="rect">
            <a:avLst/>
          </a:prstGeom>
          <a:solidFill>
            <a:srgbClr val="3498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893" tIns="63952" rIns="127893" bIns="63952" rtlCol="0" anchor="ctr"/>
          <a:lstStyle/>
          <a:p>
            <a:pPr algn="ctr"/>
            <a:endParaRPr lang="ru-RU" dirty="0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0" y="0"/>
            <a:ext cx="12801600" cy="1390330"/>
          </a:xfrm>
          <a:prstGeom prst="rect">
            <a:avLst/>
          </a:prstGeom>
          <a:solidFill>
            <a:srgbClr val="3498DB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128001" tIns="64001" rIns="128001" bIns="64001" rtlCol="0" anchor="ctr">
            <a:normAutofit/>
          </a:bodyPr>
          <a:lstStyle/>
          <a:p>
            <a:pPr lvl="1" defTabSz="1280160">
              <a:spcBef>
                <a:spcPct val="0"/>
              </a:spcBef>
              <a:defRPr/>
            </a:pPr>
            <a:r>
              <a:rPr lang="ru-RU" altLang="ru-RU" sz="2000" b="1" dirty="0">
                <a:latin typeface="Arial" pitchFamily="34" charset="0"/>
                <a:cs typeface="Arial" pitchFamily="34" charset="0"/>
              </a:rPr>
              <a:t>Отработанные замечания и предложения, поступившие после проведения публичных слушаний по проекту Правил: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1521440" y="9166933"/>
            <a:ext cx="1066800" cy="342265"/>
          </a:xfrm>
          <a:noFill/>
        </p:spPr>
        <p:txBody>
          <a:bodyPr/>
          <a:lstStyle/>
          <a:p>
            <a:fld id="{07CDA6DB-4052-4D18-B7DD-17451A2367D8}" type="slidenum">
              <a:rPr lang="ru-RU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47</a:t>
            </a:fld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A5C9F59-6E6F-014A-87F1-C01BE1AE941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9075761"/>
            <a:ext cx="2336954" cy="525439"/>
          </a:xfrm>
          <a:prstGeom prst="rect">
            <a:avLst/>
          </a:prstGeom>
        </p:spPr>
      </p:pic>
      <p:pic>
        <p:nvPicPr>
          <p:cNvPr id="72706" name="Picture 2" descr="S:\e\MPM\2018_ПЗЗ\3 этап\25 ГО Можайский\Замечания\27_11_2019\Для презы\Табличка по ПЗЗ от 13.12.19_Страница_4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08075" y="1511300"/>
            <a:ext cx="10180048" cy="720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950075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0" y="9063681"/>
            <a:ext cx="12801600" cy="537519"/>
          </a:xfrm>
          <a:prstGeom prst="rect">
            <a:avLst/>
          </a:prstGeom>
          <a:solidFill>
            <a:srgbClr val="3498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893" tIns="63952" rIns="127893" bIns="63952" rtlCol="0" anchor="ctr"/>
          <a:lstStyle/>
          <a:p>
            <a:pPr algn="ctr"/>
            <a:endParaRPr lang="ru-RU" dirty="0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0" y="0"/>
            <a:ext cx="12801600" cy="1390330"/>
          </a:xfrm>
          <a:prstGeom prst="rect">
            <a:avLst/>
          </a:prstGeom>
          <a:solidFill>
            <a:srgbClr val="3498DB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128001" tIns="64001" rIns="128001" bIns="64001" rtlCol="0" anchor="ctr">
            <a:normAutofit/>
          </a:bodyPr>
          <a:lstStyle/>
          <a:p>
            <a:pPr lvl="1" defTabSz="1280160">
              <a:spcBef>
                <a:spcPct val="0"/>
              </a:spcBef>
              <a:defRPr/>
            </a:pPr>
            <a:r>
              <a:rPr lang="ru-RU" altLang="ru-RU" sz="2000" b="1" dirty="0">
                <a:latin typeface="Arial" pitchFamily="34" charset="0"/>
                <a:cs typeface="Arial" pitchFamily="34" charset="0"/>
              </a:rPr>
              <a:t>Отработанные замечания и предложения, поступившие после проведения публичных слушаний по проекту Правил: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1521440" y="9166933"/>
            <a:ext cx="1066800" cy="342265"/>
          </a:xfrm>
          <a:noFill/>
        </p:spPr>
        <p:txBody>
          <a:bodyPr/>
          <a:lstStyle/>
          <a:p>
            <a:fld id="{07CDA6DB-4052-4D18-B7DD-17451A2367D8}" type="slidenum">
              <a:rPr lang="ru-RU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48</a:t>
            </a:fld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A5C9F59-6E6F-014A-87F1-C01BE1AE941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9075761"/>
            <a:ext cx="2336954" cy="525439"/>
          </a:xfrm>
          <a:prstGeom prst="rect">
            <a:avLst/>
          </a:prstGeom>
        </p:spPr>
      </p:pic>
      <p:pic>
        <p:nvPicPr>
          <p:cNvPr id="73730" name="Picture 2" descr="S:\e\MPM\2018_ПЗЗ\3 этап\25 ГО Можайский\Замечания\27_11_2019\Для презы\Табличка по ПЗЗ от 13.12.19_Страница_4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9788" y="1566863"/>
            <a:ext cx="10179163" cy="720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950075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0" y="9063681"/>
            <a:ext cx="12801600" cy="537519"/>
          </a:xfrm>
          <a:prstGeom prst="rect">
            <a:avLst/>
          </a:prstGeom>
          <a:solidFill>
            <a:srgbClr val="3498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893" tIns="63952" rIns="127893" bIns="63952" rtlCol="0" anchor="ctr"/>
          <a:lstStyle/>
          <a:p>
            <a:pPr algn="ctr"/>
            <a:endParaRPr lang="ru-RU" dirty="0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0" y="0"/>
            <a:ext cx="12801600" cy="1390330"/>
          </a:xfrm>
          <a:prstGeom prst="rect">
            <a:avLst/>
          </a:prstGeom>
          <a:solidFill>
            <a:srgbClr val="3498DB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128001" tIns="64001" rIns="128001" bIns="64001" rtlCol="0" anchor="ctr">
            <a:normAutofit/>
          </a:bodyPr>
          <a:lstStyle/>
          <a:p>
            <a:pPr lvl="1" defTabSz="1280160">
              <a:spcBef>
                <a:spcPct val="0"/>
              </a:spcBef>
              <a:defRPr/>
            </a:pPr>
            <a:r>
              <a:rPr lang="ru-RU" altLang="ru-RU" sz="2000" b="1" dirty="0">
                <a:latin typeface="Arial" pitchFamily="34" charset="0"/>
                <a:cs typeface="Arial" pitchFamily="34" charset="0"/>
              </a:rPr>
              <a:t>Отработанные замечания и предложения, поступившие после проведения публичных слушаний по проекту Правил: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1521440" y="9166933"/>
            <a:ext cx="1066800" cy="342265"/>
          </a:xfrm>
          <a:noFill/>
        </p:spPr>
        <p:txBody>
          <a:bodyPr/>
          <a:lstStyle/>
          <a:p>
            <a:fld id="{07CDA6DB-4052-4D18-B7DD-17451A2367D8}" type="slidenum">
              <a:rPr lang="ru-RU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49</a:t>
            </a:fld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A5C9F59-6E6F-014A-87F1-C01BE1AE941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9075761"/>
            <a:ext cx="2336954" cy="525439"/>
          </a:xfrm>
          <a:prstGeom prst="rect">
            <a:avLst/>
          </a:prstGeom>
        </p:spPr>
      </p:pic>
      <p:pic>
        <p:nvPicPr>
          <p:cNvPr id="74754" name="Picture 2" descr="S:\e\MPM\2018_ПЗЗ\3 этап\25 ГО Можайский\Замечания\27_11_2019\Для презы\Табличка по ПЗЗ от 13.12.19_Страница_4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89025" y="1530350"/>
            <a:ext cx="10180048" cy="720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95007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0" y="9063681"/>
            <a:ext cx="12801600" cy="537519"/>
          </a:xfrm>
          <a:prstGeom prst="rect">
            <a:avLst/>
          </a:prstGeom>
          <a:solidFill>
            <a:srgbClr val="3498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893" tIns="63952" rIns="127893" bIns="63952" rtlCol="0" anchor="ctr"/>
          <a:lstStyle/>
          <a:p>
            <a:pPr algn="ctr"/>
            <a:endParaRPr lang="ru-RU" dirty="0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0" y="0"/>
            <a:ext cx="12801600" cy="968991"/>
          </a:xfrm>
          <a:prstGeom prst="rect">
            <a:avLst/>
          </a:prstGeom>
          <a:solidFill>
            <a:srgbClr val="3498DB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128001" tIns="64001" rIns="128001" bIns="64001" rtlCol="0" anchor="ctr">
            <a:normAutofit fontScale="85000" lnSpcReduction="20000"/>
          </a:bodyPr>
          <a:lstStyle/>
          <a:p>
            <a:pPr lvl="1"/>
            <a:r>
              <a:rPr lang="ru-RU" sz="2000" b="1" dirty="0">
                <a:latin typeface="Arial" pitchFamily="34" charset="0"/>
                <a:cs typeface="Arial" pitchFamily="34" charset="0"/>
              </a:rPr>
              <a:t>2 часть Правил землепользования и застройки</a:t>
            </a:r>
          </a:p>
          <a:p>
            <a:pPr lvl="1"/>
            <a:r>
              <a:rPr lang="ru-RU" sz="2000" dirty="0">
                <a:latin typeface="Arial" pitchFamily="34" charset="0"/>
                <a:cs typeface="Arial" pitchFamily="34" charset="0"/>
              </a:rPr>
              <a:t>«</a:t>
            </a:r>
            <a:r>
              <a:rPr lang="ru-RU" altLang="ru-RU" sz="2000" dirty="0">
                <a:latin typeface="Arial" pitchFamily="34" charset="0"/>
                <a:cs typeface="Arial" pitchFamily="34" charset="0"/>
              </a:rPr>
              <a:t>Карта градостроительного зонирования с отображением границ населенных пунктов, входящих в состав городского округа, границ зон с особыми условиями использования территорий, границ территорий объектов культурного наследия и границ территорий исторических поселений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»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1521440" y="9166933"/>
            <a:ext cx="1066800" cy="342265"/>
          </a:xfrm>
          <a:noFill/>
        </p:spPr>
        <p:txBody>
          <a:bodyPr/>
          <a:lstStyle/>
          <a:p>
            <a:fld id="{07CDA6DB-4052-4D18-B7DD-17451A2367D8}" type="slidenum">
              <a:rPr lang="ru-RU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5</a:t>
            </a:fld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A5C9F59-6E6F-014A-87F1-C01BE1AE941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9075761"/>
            <a:ext cx="2336954" cy="525439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6392" y="1136651"/>
            <a:ext cx="11420475" cy="773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252076" y="1525587"/>
            <a:ext cx="2157638" cy="735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950075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0" y="9063681"/>
            <a:ext cx="12801600" cy="537519"/>
          </a:xfrm>
          <a:prstGeom prst="rect">
            <a:avLst/>
          </a:prstGeom>
          <a:solidFill>
            <a:srgbClr val="3498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893" tIns="63952" rIns="127893" bIns="63952" rtlCol="0" anchor="ctr"/>
          <a:lstStyle/>
          <a:p>
            <a:pPr algn="ctr"/>
            <a:endParaRPr lang="ru-RU" dirty="0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0" y="0"/>
            <a:ext cx="12801600" cy="1390330"/>
          </a:xfrm>
          <a:prstGeom prst="rect">
            <a:avLst/>
          </a:prstGeom>
          <a:solidFill>
            <a:srgbClr val="3498DB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128001" tIns="64001" rIns="128001" bIns="64001" rtlCol="0" anchor="ctr">
            <a:normAutofit/>
          </a:bodyPr>
          <a:lstStyle/>
          <a:p>
            <a:pPr lvl="1" defTabSz="1280160">
              <a:spcBef>
                <a:spcPct val="0"/>
              </a:spcBef>
              <a:defRPr/>
            </a:pPr>
            <a:r>
              <a:rPr lang="ru-RU" altLang="ru-RU" sz="2000" b="1" dirty="0">
                <a:latin typeface="Arial" pitchFamily="34" charset="0"/>
                <a:cs typeface="Arial" pitchFamily="34" charset="0"/>
              </a:rPr>
              <a:t>Отработанные замечания и предложения, поступившие после проведения публичных слушаний по проекту Правил: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1521440" y="9166933"/>
            <a:ext cx="1066800" cy="342265"/>
          </a:xfrm>
          <a:noFill/>
        </p:spPr>
        <p:txBody>
          <a:bodyPr/>
          <a:lstStyle/>
          <a:p>
            <a:fld id="{07CDA6DB-4052-4D18-B7DD-17451A2367D8}" type="slidenum">
              <a:rPr lang="ru-RU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50</a:t>
            </a:fld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A5C9F59-6E6F-014A-87F1-C01BE1AE941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9075761"/>
            <a:ext cx="2336954" cy="525439"/>
          </a:xfrm>
          <a:prstGeom prst="rect">
            <a:avLst/>
          </a:prstGeom>
        </p:spPr>
      </p:pic>
      <p:pic>
        <p:nvPicPr>
          <p:cNvPr id="75778" name="Picture 2" descr="S:\e\MPM\2018_ПЗЗ\3 этап\25 ГО Можайский\Замечания\27_11_2019\Для презы\Табличка по ПЗЗ от 13.12.19_Страница_4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7175" y="1547813"/>
            <a:ext cx="10177026" cy="720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950075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8325134"/>
            <a:ext cx="12801600" cy="1009935"/>
          </a:xfrm>
          <a:prstGeom prst="rect">
            <a:avLst/>
          </a:prstGeom>
          <a:solidFill>
            <a:srgbClr val="3498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893" tIns="63952" rIns="127893" bIns="63952"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C83DC331-EB23-DD41-94F7-486E94E3AFD9}"/>
              </a:ext>
            </a:extLst>
          </p:cNvPr>
          <p:cNvSpPr/>
          <p:nvPr/>
        </p:nvSpPr>
        <p:spPr>
          <a:xfrm>
            <a:off x="0" y="368490"/>
            <a:ext cx="12801600" cy="1095162"/>
          </a:xfrm>
          <a:prstGeom prst="rect">
            <a:avLst/>
          </a:prstGeom>
          <a:solidFill>
            <a:srgbClr val="3498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893" tIns="63952" rIns="127893" bIns="63952" rtlCol="0" anchor="ctr"/>
          <a:lstStyle/>
          <a:p>
            <a:pPr algn="ctr"/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0" y="8610791"/>
            <a:ext cx="12801600" cy="464024"/>
          </a:xfrm>
          <a:prstGeom prst="rect">
            <a:avLst/>
          </a:prstGeom>
          <a:solidFill>
            <a:srgbClr val="E4E4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0" y="4116839"/>
            <a:ext cx="12801599" cy="560040"/>
          </a:xfrm>
          <a:prstGeom prst="rect">
            <a:avLst/>
          </a:prstGeom>
          <a:noFill/>
        </p:spPr>
        <p:txBody>
          <a:bodyPr wrap="square" lIns="127893" tIns="63952" rIns="127893" bIns="63952" anchor="ctr">
            <a:spAutoFit/>
          </a:bodyPr>
          <a:lstStyle/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СПАСИБО ЗА ВНИМАНИЕ</a:t>
            </a:r>
            <a:endParaRPr lang="ru-RU" sz="1800" dirty="0">
              <a:latin typeface="Arial" panose="020B0604020202020204" pitchFamily="34" charset="0"/>
              <a:ea typeface="Verdana" pitchFamily="34" charset="0"/>
              <a:cs typeface="Arial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A5C9F59-6E6F-014A-87F1-C01BE1AE941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3929" y="549774"/>
            <a:ext cx="3359307" cy="75530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0" y="8658498"/>
            <a:ext cx="12801600" cy="369320"/>
          </a:xfrm>
          <a:prstGeom prst="rect">
            <a:avLst/>
          </a:prstGeom>
        </p:spPr>
        <p:txBody>
          <a:bodyPr wrap="square" lIns="91428" tIns="45714" rIns="91428" bIns="45714">
            <a:spAutoFit/>
          </a:bodyPr>
          <a:lstStyle/>
          <a:p>
            <a:pPr algn="ctr"/>
            <a:r>
              <a:rPr lang="ru-RU" sz="1800" b="1" spc="99" dirty="0">
                <a:latin typeface="Arial" pitchFamily="34" charset="0"/>
                <a:ea typeface="Verdana" pitchFamily="34" charset="0"/>
                <a:cs typeface="Arial" pitchFamily="34" charset="0"/>
              </a:rPr>
              <a:t>Московская область 2020</a:t>
            </a:r>
            <a:endParaRPr lang="ru-RU" sz="1800" b="1" dirty="0">
              <a:latin typeface="Arial" pitchFamily="34" charset="0"/>
              <a:ea typeface="Verdana" pitchFamily="34" charset="0"/>
              <a:cs typeface="Arial" pitchFamily="34" charset="0"/>
            </a:endParaRPr>
          </a:p>
        </p:txBody>
      </p:sp>
      <p:pic>
        <p:nvPicPr>
          <p:cNvPr id="10" name="Рисунок 9" descr="456px-Coat_of_arms_of_Moscow_Oblast_(large).svg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737075" y="385866"/>
            <a:ext cx="805218" cy="1059499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0" y="9063681"/>
            <a:ext cx="12801600" cy="537519"/>
          </a:xfrm>
          <a:prstGeom prst="rect">
            <a:avLst/>
          </a:prstGeom>
          <a:solidFill>
            <a:srgbClr val="3498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893" tIns="63952" rIns="127893" bIns="63952" rtlCol="0" anchor="ctr"/>
          <a:lstStyle/>
          <a:p>
            <a:pPr algn="ctr"/>
            <a:endParaRPr lang="ru-RU" dirty="0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0" y="0"/>
            <a:ext cx="12801600" cy="968991"/>
          </a:xfrm>
          <a:prstGeom prst="rect">
            <a:avLst/>
          </a:prstGeom>
          <a:solidFill>
            <a:srgbClr val="3498DB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128001" tIns="64001" rIns="128001" bIns="64001" rtlCol="0" anchor="ctr">
            <a:normAutofit fontScale="70000" lnSpcReduction="20000"/>
          </a:bodyPr>
          <a:lstStyle/>
          <a:p>
            <a:pPr lvl="1"/>
            <a:r>
              <a:rPr lang="ru-RU" sz="2000" b="1" dirty="0">
                <a:latin typeface="Arial" pitchFamily="34" charset="0"/>
                <a:cs typeface="Arial" pitchFamily="34" charset="0"/>
              </a:rPr>
              <a:t>2 часть Правил землепользования и застройки</a:t>
            </a:r>
          </a:p>
          <a:p>
            <a:pPr lvl="1"/>
            <a:r>
              <a:rPr lang="ru-RU" sz="2000" dirty="0">
                <a:latin typeface="Arial" pitchFamily="34" charset="0"/>
                <a:cs typeface="Arial" pitchFamily="34" charset="0"/>
              </a:rPr>
              <a:t>«</a:t>
            </a:r>
            <a:r>
              <a:rPr lang="ru-RU" altLang="ru-RU" sz="2000" dirty="0">
                <a:latin typeface="Arial" pitchFamily="34" charset="0"/>
                <a:cs typeface="Arial" pitchFamily="34" charset="0"/>
              </a:rPr>
              <a:t>Карта влияния зон санитарной охраны источников водоснабжения города Москвы в соответствии с Решением Исполнительных Комитетов Московского городского и областного советов народных депутатов от 17 апреля 1980 года №500-1143 «Об утверждении проекта установления красных линий границ зон санитарной охраны источников водоснабжения г. Москвы в границах ЛПЗП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»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1521440" y="9166933"/>
            <a:ext cx="1066800" cy="342265"/>
          </a:xfrm>
          <a:noFill/>
        </p:spPr>
        <p:txBody>
          <a:bodyPr/>
          <a:lstStyle/>
          <a:p>
            <a:fld id="{07CDA6DB-4052-4D18-B7DD-17451A2367D8}" type="slidenum">
              <a:rPr lang="ru-RU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6</a:t>
            </a:fld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A5C9F59-6E6F-014A-87F1-C01BE1AE941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9075761"/>
            <a:ext cx="2336954" cy="525439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98700" y="1095375"/>
            <a:ext cx="7772400" cy="786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95007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0" y="9063681"/>
            <a:ext cx="12801600" cy="537519"/>
          </a:xfrm>
          <a:prstGeom prst="rect">
            <a:avLst/>
          </a:prstGeom>
          <a:solidFill>
            <a:srgbClr val="3498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893" tIns="63952" rIns="127893" bIns="63952" rtlCol="0" anchor="ctr"/>
          <a:lstStyle/>
          <a:p>
            <a:pPr algn="ctr"/>
            <a:endParaRPr lang="ru-RU" dirty="0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0" y="0"/>
            <a:ext cx="12801600" cy="968991"/>
          </a:xfrm>
          <a:prstGeom prst="rect">
            <a:avLst/>
          </a:prstGeom>
          <a:solidFill>
            <a:srgbClr val="3498DB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128001" tIns="64001" rIns="128001" bIns="64001" rtlCol="0" anchor="ctr">
            <a:normAutofit fontScale="70000" lnSpcReduction="20000"/>
          </a:bodyPr>
          <a:lstStyle/>
          <a:p>
            <a:pPr lvl="1"/>
            <a:r>
              <a:rPr lang="ru-RU" sz="2000" b="1" dirty="0">
                <a:latin typeface="Arial" pitchFamily="34" charset="0"/>
                <a:cs typeface="Arial" pitchFamily="34" charset="0"/>
              </a:rPr>
              <a:t>2 часть Правил землепользования и застройки</a:t>
            </a:r>
          </a:p>
          <a:p>
            <a:pPr lvl="1"/>
            <a:r>
              <a:rPr lang="ru-RU" sz="2000" dirty="0">
                <a:latin typeface="Arial" pitchFamily="34" charset="0"/>
                <a:cs typeface="Arial" pitchFamily="34" charset="0"/>
              </a:rPr>
              <a:t>«</a:t>
            </a:r>
            <a:r>
              <a:rPr lang="ru-RU" altLang="ru-RU" sz="2000" dirty="0">
                <a:latin typeface="Arial" pitchFamily="34" charset="0"/>
                <a:cs typeface="Arial" pitchFamily="34" charset="0"/>
              </a:rPr>
              <a:t>Карта влияния зон санитарной охраны источников водоснабжения города Москвы в соответствии с Решением Исполнительных Комитетов Московского городского и областного советов народных депутатов от 17 апреля 1980 года №500-1143 «Об утверждении проекта установления красных линий границ зон санитарной охраны источников водоснабжения г. Москвы в границах ЛПЗП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»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1521440" y="9166933"/>
            <a:ext cx="1066800" cy="342265"/>
          </a:xfrm>
          <a:noFill/>
        </p:spPr>
        <p:txBody>
          <a:bodyPr/>
          <a:lstStyle/>
          <a:p>
            <a:fld id="{07CDA6DB-4052-4D18-B7DD-17451A2367D8}" type="slidenum">
              <a:rPr lang="ru-RU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7</a:t>
            </a:fld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A5C9F59-6E6F-014A-87F1-C01BE1AE941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9075761"/>
            <a:ext cx="2336954" cy="525439"/>
          </a:xfrm>
          <a:prstGeom prst="rect">
            <a:avLst/>
          </a:prstGeom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85851" y="990600"/>
            <a:ext cx="10172700" cy="7971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95007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0" y="9063681"/>
            <a:ext cx="12801600" cy="537519"/>
          </a:xfrm>
          <a:prstGeom prst="rect">
            <a:avLst/>
          </a:prstGeom>
          <a:solidFill>
            <a:srgbClr val="3498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893" tIns="63952" rIns="127893" bIns="63952" rtlCol="0" anchor="ctr"/>
          <a:lstStyle/>
          <a:p>
            <a:pPr algn="ctr"/>
            <a:endParaRPr lang="ru-RU" dirty="0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0" y="0"/>
            <a:ext cx="12801600" cy="1390330"/>
          </a:xfrm>
          <a:prstGeom prst="rect">
            <a:avLst/>
          </a:prstGeom>
          <a:solidFill>
            <a:srgbClr val="3498DB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128001" tIns="64001" rIns="128001" bIns="64001" rtlCol="0" anchor="ctr">
            <a:normAutofit/>
          </a:bodyPr>
          <a:lstStyle/>
          <a:p>
            <a:pPr lvl="1" defTabSz="1280160">
              <a:spcBef>
                <a:spcPct val="0"/>
              </a:spcBef>
              <a:defRPr/>
            </a:pPr>
            <a:r>
              <a:rPr lang="ru-RU" altLang="ru-RU" sz="2000" b="1" dirty="0">
                <a:latin typeface="Arial" pitchFamily="34" charset="0"/>
                <a:cs typeface="Arial" pitchFamily="34" charset="0"/>
              </a:rPr>
              <a:t> Основнования для разработки Проекта</a:t>
            </a:r>
            <a:r>
              <a:rPr lang="ru-RU" altLang="ru-RU" sz="2000" dirty="0">
                <a:latin typeface="Arial" pitchFamily="34" charset="0"/>
                <a:cs typeface="Arial" pitchFamily="34" charset="0"/>
              </a:rPr>
              <a:t>: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1521440" y="9166933"/>
            <a:ext cx="1066800" cy="342265"/>
          </a:xfrm>
          <a:noFill/>
        </p:spPr>
        <p:txBody>
          <a:bodyPr/>
          <a:lstStyle/>
          <a:p>
            <a:fld id="{07CDA6DB-4052-4D18-B7DD-17451A2367D8}" type="slidenum">
              <a:rPr lang="ru-RU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8</a:t>
            </a:fld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A5C9F59-6E6F-014A-87F1-C01BE1AE941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9075761"/>
            <a:ext cx="2336954" cy="525439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0" y="1561205"/>
            <a:ext cx="12487701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23900" indent="-355600" algn="just">
              <a:lnSpc>
                <a:spcPct val="150000"/>
              </a:lnSpc>
            </a:pPr>
            <a:r>
              <a:rPr lang="ru-RU" altLang="ru-RU" sz="1800" b="1" dirty="0">
                <a:latin typeface="Arial" pitchFamily="34" charset="0"/>
                <a:cs typeface="Arial" pitchFamily="34" charset="0"/>
              </a:rPr>
              <a:t>      Основные тезисы</a:t>
            </a:r>
            <a:r>
              <a:rPr lang="ru-RU" altLang="ru-RU" sz="1800" dirty="0">
                <a:latin typeface="Arial" pitchFamily="34" charset="0"/>
                <a:cs typeface="Arial" pitchFamily="34" charset="0"/>
              </a:rPr>
              <a:t>:</a:t>
            </a:r>
          </a:p>
          <a:p>
            <a:pPr marL="723900" indent="-355600" algn="just">
              <a:lnSpc>
                <a:spcPct val="150000"/>
              </a:lnSpc>
              <a:buFont typeface="+mj-lt"/>
              <a:buAutoNum type="arabicPeriod"/>
            </a:pPr>
            <a:r>
              <a:rPr lang="ru-RU" altLang="ru-RU" sz="1800" dirty="0">
                <a:latin typeface="Arial" pitchFamily="34" charset="0"/>
                <a:cs typeface="Arial" pitchFamily="34" charset="0"/>
              </a:rPr>
              <a:t>Правила откорректированы с учетом публичных слушаний, предложений администрации и других заинтересованных лиц;</a:t>
            </a:r>
          </a:p>
          <a:p>
            <a:pPr marL="723900" indent="-355600" algn="just">
              <a:lnSpc>
                <a:spcPct val="150000"/>
              </a:lnSpc>
              <a:buFont typeface="+mj-lt"/>
              <a:buAutoNum type="arabicPeriod"/>
            </a:pPr>
            <a:r>
              <a:rPr lang="ru-RU" altLang="ru-RU" sz="1800" dirty="0">
                <a:latin typeface="Arial" pitchFamily="34" charset="0"/>
                <a:cs typeface="Arial" pitchFamily="34" charset="0"/>
              </a:rPr>
              <a:t>Изменение в действующем законодательстве (Земельный Кодекс РФ);</a:t>
            </a:r>
          </a:p>
          <a:p>
            <a:pPr marL="723900" indent="-355600" algn="just">
              <a:lnSpc>
                <a:spcPct val="150000"/>
              </a:lnSpc>
              <a:buFont typeface="+mj-lt"/>
              <a:buAutoNum type="arabicPeriod"/>
            </a:pPr>
            <a:r>
              <a:rPr lang="ru-RU" altLang="ru-RU" sz="1800" dirty="0">
                <a:latin typeface="Arial" pitchFamily="34" charset="0"/>
                <a:cs typeface="Arial" pitchFamily="34" charset="0"/>
              </a:rPr>
              <a:t>Приведение градостроительных регламентов в соответствие с Приказом от 01.09.2014 №540 «Об утверждении классификатора видов разрешенного использования земельных участков»;</a:t>
            </a:r>
          </a:p>
          <a:p>
            <a:pPr marL="723900" indent="-355600" algn="just">
              <a:lnSpc>
                <a:spcPct val="150000"/>
              </a:lnSpc>
              <a:buFont typeface="+mj-lt"/>
              <a:buAutoNum type="arabicPeriod"/>
            </a:pPr>
            <a:r>
              <a:rPr lang="ru-RU" altLang="ru-RU" sz="1800" dirty="0">
                <a:latin typeface="Arial" pitchFamily="34" charset="0"/>
                <a:cs typeface="Arial" pitchFamily="34" charset="0"/>
              </a:rPr>
              <a:t>Изменение сведений в Едином государственном реестре недвижимости (постановка на кадастровый учет новых земельных участков, ЗОУИТ).</a:t>
            </a:r>
          </a:p>
          <a:p>
            <a:pPr marL="723900" indent="-355600" algn="just">
              <a:lnSpc>
                <a:spcPct val="150000"/>
              </a:lnSpc>
            </a:pPr>
            <a:endParaRPr lang="ru-RU" altLang="ru-RU" sz="1800" dirty="0">
              <a:latin typeface="Arial" pitchFamily="34" charset="0"/>
              <a:cs typeface="Arial" pitchFamily="34" charset="0"/>
            </a:endParaRPr>
          </a:p>
          <a:p>
            <a:pPr marL="723900" indent="-355600" algn="just">
              <a:lnSpc>
                <a:spcPct val="150000"/>
              </a:lnSpc>
              <a:buFont typeface="+mj-lt"/>
              <a:buAutoNum type="arabicPeriod"/>
            </a:pPr>
            <a:endParaRPr lang="ru-RU" altLang="ru-RU" sz="1800" dirty="0">
              <a:latin typeface="Arial" pitchFamily="34" charset="0"/>
              <a:cs typeface="Arial" pitchFamily="34" charset="0"/>
            </a:endParaRPr>
          </a:p>
          <a:p>
            <a:pPr marL="355600" indent="-355600" algn="just">
              <a:lnSpc>
                <a:spcPct val="150000"/>
              </a:lnSpc>
            </a:pPr>
            <a:endParaRPr lang="ru-RU" altLang="ru-RU" sz="1800" dirty="0">
              <a:latin typeface="Arial" pitchFamily="34" charset="0"/>
              <a:cs typeface="Arial" pitchFamily="34" charset="0"/>
            </a:endParaRPr>
          </a:p>
          <a:p>
            <a:pPr marL="355600" indent="-355600" algn="just">
              <a:lnSpc>
                <a:spcPct val="150000"/>
              </a:lnSpc>
            </a:pPr>
            <a:endParaRPr lang="ru-RU" altLang="ru-RU" sz="18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5007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0" y="9063681"/>
            <a:ext cx="12801600" cy="537519"/>
          </a:xfrm>
          <a:prstGeom prst="rect">
            <a:avLst/>
          </a:prstGeom>
          <a:solidFill>
            <a:srgbClr val="3498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7893" tIns="63952" rIns="127893" bIns="63952" rtlCol="0" anchor="ctr"/>
          <a:lstStyle/>
          <a:p>
            <a:pPr algn="ctr"/>
            <a:endParaRPr lang="ru-RU" dirty="0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0" y="0"/>
            <a:ext cx="12801600" cy="1390330"/>
          </a:xfrm>
          <a:prstGeom prst="rect">
            <a:avLst/>
          </a:prstGeom>
          <a:solidFill>
            <a:srgbClr val="3498DB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vert="horz" lIns="128001" tIns="64001" rIns="128001" bIns="64001" rtlCol="0" anchor="ctr">
            <a:normAutofit/>
          </a:bodyPr>
          <a:lstStyle/>
          <a:p>
            <a:pPr lvl="1" defTabSz="1280160">
              <a:spcBef>
                <a:spcPct val="0"/>
              </a:spcBef>
              <a:defRPr/>
            </a:pPr>
            <a:r>
              <a:rPr lang="ru-RU" altLang="ru-RU" sz="2000" b="1" dirty="0">
                <a:latin typeface="Arial" pitchFamily="34" charset="0"/>
                <a:cs typeface="Arial" pitchFamily="34" charset="0"/>
              </a:rPr>
              <a:t>Отработанные замечания и предложения, поступившие после проведения публичных слушаний по проекту Правил: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1521440" y="9166933"/>
            <a:ext cx="1066800" cy="342265"/>
          </a:xfrm>
          <a:noFill/>
        </p:spPr>
        <p:txBody>
          <a:bodyPr/>
          <a:lstStyle/>
          <a:p>
            <a:fld id="{07CDA6DB-4052-4D18-B7DD-17451A2367D8}" type="slidenum">
              <a:rPr lang="ru-RU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9</a:t>
            </a:fld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A5C9F59-6E6F-014A-87F1-C01BE1AE941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9075761"/>
            <a:ext cx="2336954" cy="525439"/>
          </a:xfrm>
          <a:prstGeom prst="rect">
            <a:avLst/>
          </a:prstGeom>
        </p:spPr>
      </p:pic>
      <p:pic>
        <p:nvPicPr>
          <p:cNvPr id="11280" name="Picture 16" descr="S:\e\MPM\2018_ПЗЗ\3 этап\25 ГО Можайский\Замечания\27_11_2019\Для презы\Табличка по ПЗЗ от 13.12.19_Страница_0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38262" y="1570038"/>
            <a:ext cx="10180491" cy="720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9500759"/>
      </p:ext>
    </p:extLst>
  </p:cSld>
  <p:clrMapOvr>
    <a:masterClrMapping/>
  </p:clrMapOvr>
</p:sld>
</file>

<file path=ppt/theme/theme1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20579</TotalTime>
  <Words>1034</Words>
  <Application>Microsoft Office PowerPoint</Application>
  <PresentationFormat>A3 (297x420 мм)</PresentationFormat>
  <Paragraphs>168</Paragraphs>
  <Slides>51</Slides>
  <Notes>51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51</vt:i4>
      </vt:variant>
    </vt:vector>
  </HeadingPairs>
  <TitlesOfParts>
    <vt:vector size="55" baseType="lpstr">
      <vt:lpstr>Arial</vt:lpstr>
      <vt:lpstr>Calibri</vt:lpstr>
      <vt:lpstr>Calibri Light</vt:lpstr>
      <vt:lpstr>Специальное оформление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НИиПИИ ЭГ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k.ziyatdinova</dc:creator>
  <cp:lastModifiedBy>Пользователь</cp:lastModifiedBy>
  <cp:revision>1283</cp:revision>
  <cp:lastPrinted>2018-03-12T13:21:38Z</cp:lastPrinted>
  <dcterms:created xsi:type="dcterms:W3CDTF">2015-11-11T14:23:18Z</dcterms:created>
  <dcterms:modified xsi:type="dcterms:W3CDTF">2020-06-25T09:40:57Z</dcterms:modified>
</cp:coreProperties>
</file>